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png" ContentType="image/png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8" r:id="rId3"/>
    <p:sldId id="259" r:id="rId4"/>
    <p:sldId id="260" r:id="rId5"/>
    <p:sldId id="265" r:id="rId6"/>
    <p:sldId id="261" r:id="rId7"/>
    <p:sldId id="262" r:id="rId8"/>
    <p:sldId id="263" r:id="rId9"/>
    <p:sldId id="266" r:id="rId10"/>
    <p:sldId id="264" r:id="rId11"/>
  </p:sldIdLst>
  <p:sldSz cx="9144000" cy="6858000" type="screen4x3"/>
  <p:notesSz cx="6797675" cy="9926638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77515"/>
    <a:srgbClr val="0B8800"/>
    <a:srgbClr val="288E4B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76" autoAdjust="0"/>
  </p:normalViewPr>
  <p:slideViewPr>
    <p:cSldViewPr snapToGrid="0" snapToObjects="1">
      <p:cViewPr>
        <p:scale>
          <a:sx n="90" d="100"/>
          <a:sy n="90" d="100"/>
        </p:scale>
        <p:origin x="-72" y="5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1A66FE6-553B-4828-85DC-AF1CC458B9B0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78581632-8750-4C07-8C4D-374939B39891}">
      <dgm:prSet phldrT="[Testo]"/>
      <dgm:spPr/>
      <dgm:t>
        <a:bodyPr/>
        <a:lstStyle/>
        <a:p>
          <a:r>
            <a:rPr lang="it-IT" dirty="0" smtClean="0"/>
            <a:t>Demolizione</a:t>
          </a:r>
          <a:endParaRPr lang="it-IT" dirty="0"/>
        </a:p>
      </dgm:t>
    </dgm:pt>
    <dgm:pt modelId="{6F18F91D-2292-4447-BD61-B57F89BEB33A}" type="parTrans" cxnId="{AEF2ECE5-6764-4CBF-9FB8-24640B93B8CA}">
      <dgm:prSet/>
      <dgm:spPr/>
      <dgm:t>
        <a:bodyPr/>
        <a:lstStyle/>
        <a:p>
          <a:endParaRPr lang="it-IT"/>
        </a:p>
      </dgm:t>
    </dgm:pt>
    <dgm:pt modelId="{D99300E7-B262-42B1-8D30-EB8630B325FF}" type="sibTrans" cxnId="{AEF2ECE5-6764-4CBF-9FB8-24640B93B8CA}">
      <dgm:prSet/>
      <dgm:spPr/>
      <dgm:t>
        <a:bodyPr/>
        <a:lstStyle/>
        <a:p>
          <a:endParaRPr lang="it-IT"/>
        </a:p>
      </dgm:t>
    </dgm:pt>
    <dgm:pt modelId="{C925AE89-9EF0-45A0-8352-8DE2CB8E6C10}">
      <dgm:prSet phldrT="[Testo]"/>
      <dgm:spPr>
        <a:solidFill>
          <a:schemeClr val="accent2"/>
        </a:solidFill>
      </dgm:spPr>
      <dgm:t>
        <a:bodyPr/>
        <a:lstStyle/>
        <a:p>
          <a:r>
            <a:rPr lang="it-IT" dirty="0" smtClean="0"/>
            <a:t>Conferimento</a:t>
          </a:r>
          <a:endParaRPr lang="it-IT" dirty="0"/>
        </a:p>
      </dgm:t>
    </dgm:pt>
    <dgm:pt modelId="{E3B22B85-048C-402A-9A9F-A958EA4B4186}" type="parTrans" cxnId="{09AA53CC-E908-4372-A5B0-7FBD2CA9A00E}">
      <dgm:prSet/>
      <dgm:spPr/>
      <dgm:t>
        <a:bodyPr/>
        <a:lstStyle/>
        <a:p>
          <a:endParaRPr lang="it-IT"/>
        </a:p>
      </dgm:t>
    </dgm:pt>
    <dgm:pt modelId="{B493BD3D-9F10-4E7B-838C-2A9D9C51DBB2}" type="sibTrans" cxnId="{09AA53CC-E908-4372-A5B0-7FBD2CA9A00E}">
      <dgm:prSet/>
      <dgm:spPr/>
      <dgm:t>
        <a:bodyPr/>
        <a:lstStyle/>
        <a:p>
          <a:endParaRPr lang="it-IT"/>
        </a:p>
      </dgm:t>
    </dgm:pt>
    <dgm:pt modelId="{CBA2F092-DB1F-456A-802A-523861F281DE}">
      <dgm:prSet phldrT="[Testo]"/>
      <dgm:spPr>
        <a:solidFill>
          <a:schemeClr val="accent3"/>
        </a:solidFill>
      </dgm:spPr>
      <dgm:t>
        <a:bodyPr/>
        <a:lstStyle/>
        <a:p>
          <a:r>
            <a:rPr lang="it-IT" dirty="0" smtClean="0"/>
            <a:t>Lavorazione</a:t>
          </a:r>
          <a:endParaRPr lang="it-IT" dirty="0"/>
        </a:p>
      </dgm:t>
    </dgm:pt>
    <dgm:pt modelId="{4CDC0C08-57FA-4E21-B536-4C2B63CB1C7A}" type="parTrans" cxnId="{30FCC88F-C05F-4B64-BE97-789072079251}">
      <dgm:prSet/>
      <dgm:spPr/>
      <dgm:t>
        <a:bodyPr/>
        <a:lstStyle/>
        <a:p>
          <a:endParaRPr lang="it-IT"/>
        </a:p>
      </dgm:t>
    </dgm:pt>
    <dgm:pt modelId="{E9CEDF32-3385-4B34-9EA5-9528208BEFEE}" type="sibTrans" cxnId="{30FCC88F-C05F-4B64-BE97-789072079251}">
      <dgm:prSet/>
      <dgm:spPr/>
      <dgm:t>
        <a:bodyPr/>
        <a:lstStyle/>
        <a:p>
          <a:endParaRPr lang="it-IT"/>
        </a:p>
      </dgm:t>
    </dgm:pt>
    <dgm:pt modelId="{8D974929-59DE-4052-ABA2-F2FCEBF4F70D}">
      <dgm:prSet phldrT="[Testo]"/>
      <dgm:spPr>
        <a:solidFill>
          <a:schemeClr val="accent4"/>
        </a:solidFill>
      </dgm:spPr>
      <dgm:t>
        <a:bodyPr/>
        <a:lstStyle/>
        <a:p>
          <a:r>
            <a:rPr lang="it-IT" dirty="0" smtClean="0"/>
            <a:t>Prodotto riciclato certificato</a:t>
          </a:r>
          <a:endParaRPr lang="it-IT" dirty="0"/>
        </a:p>
      </dgm:t>
    </dgm:pt>
    <dgm:pt modelId="{7B4BE725-34BF-47DF-9F6D-59BCB55765EB}" type="parTrans" cxnId="{C413B28B-ED35-41AC-9DE2-731628338DB3}">
      <dgm:prSet/>
      <dgm:spPr/>
      <dgm:t>
        <a:bodyPr/>
        <a:lstStyle/>
        <a:p>
          <a:endParaRPr lang="it-IT"/>
        </a:p>
      </dgm:t>
    </dgm:pt>
    <dgm:pt modelId="{C0570F06-2944-4B39-BF01-1A4EDBAE48AA}" type="sibTrans" cxnId="{C413B28B-ED35-41AC-9DE2-731628338DB3}">
      <dgm:prSet/>
      <dgm:spPr/>
      <dgm:t>
        <a:bodyPr/>
        <a:lstStyle/>
        <a:p>
          <a:endParaRPr lang="it-IT"/>
        </a:p>
      </dgm:t>
    </dgm:pt>
    <dgm:pt modelId="{4DF90D48-A9B9-408E-A6DC-964B063970F0}">
      <dgm:prSet phldrT="[Testo]"/>
      <dgm:spPr>
        <a:solidFill>
          <a:schemeClr val="accent6"/>
        </a:solidFill>
      </dgm:spPr>
      <dgm:t>
        <a:bodyPr/>
        <a:lstStyle/>
        <a:p>
          <a:r>
            <a:rPr lang="it-IT" dirty="0" smtClean="0"/>
            <a:t>Reimpiego</a:t>
          </a:r>
          <a:endParaRPr lang="it-IT" dirty="0"/>
        </a:p>
      </dgm:t>
    </dgm:pt>
    <dgm:pt modelId="{8ABD5EE5-D632-406B-8276-3246EB88CC6D}" type="parTrans" cxnId="{C3931793-2E63-4547-B5A6-1E358F68B821}">
      <dgm:prSet/>
      <dgm:spPr/>
      <dgm:t>
        <a:bodyPr/>
        <a:lstStyle/>
        <a:p>
          <a:endParaRPr lang="it-IT"/>
        </a:p>
      </dgm:t>
    </dgm:pt>
    <dgm:pt modelId="{B510F7E3-312E-4161-92FE-C20332EC874E}" type="sibTrans" cxnId="{C3931793-2E63-4547-B5A6-1E358F68B821}">
      <dgm:prSet/>
      <dgm:spPr/>
      <dgm:t>
        <a:bodyPr/>
        <a:lstStyle/>
        <a:p>
          <a:endParaRPr lang="it-IT"/>
        </a:p>
      </dgm:t>
    </dgm:pt>
    <dgm:pt modelId="{969E05CB-AFF3-456D-8A66-8547DAB5E3D8}" type="pres">
      <dgm:prSet presAssocID="{C1A66FE6-553B-4828-85DC-AF1CC458B9B0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BB8D01A0-3A50-48FA-ABF0-9A97D4C3D0AC}" type="pres">
      <dgm:prSet presAssocID="{78581632-8750-4C07-8C4D-374939B39891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309761A8-05FF-4D48-99B0-0C655B0A0252}" type="pres">
      <dgm:prSet presAssocID="{D99300E7-B262-42B1-8D30-EB8630B325FF}" presName="sibTrans" presStyleLbl="sibTrans2D1" presStyleIdx="0" presStyleCnt="4"/>
      <dgm:spPr/>
      <dgm:t>
        <a:bodyPr/>
        <a:lstStyle/>
        <a:p>
          <a:endParaRPr lang="it-IT"/>
        </a:p>
      </dgm:t>
    </dgm:pt>
    <dgm:pt modelId="{AF7BDEDD-1BB7-4A73-93AD-C2A8E94F1524}" type="pres">
      <dgm:prSet presAssocID="{D99300E7-B262-42B1-8D30-EB8630B325FF}" presName="connectorText" presStyleLbl="sibTrans2D1" presStyleIdx="0" presStyleCnt="4"/>
      <dgm:spPr/>
      <dgm:t>
        <a:bodyPr/>
        <a:lstStyle/>
        <a:p>
          <a:endParaRPr lang="it-IT"/>
        </a:p>
      </dgm:t>
    </dgm:pt>
    <dgm:pt modelId="{E735B0F3-2039-433C-9AB4-FDBBD888A29C}" type="pres">
      <dgm:prSet presAssocID="{C925AE89-9EF0-45A0-8352-8DE2CB8E6C10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D46ABEE2-5FF5-4F9B-BE18-9649677EA3A2}" type="pres">
      <dgm:prSet presAssocID="{B493BD3D-9F10-4E7B-838C-2A9D9C51DBB2}" presName="sibTrans" presStyleLbl="sibTrans2D1" presStyleIdx="1" presStyleCnt="4"/>
      <dgm:spPr/>
      <dgm:t>
        <a:bodyPr/>
        <a:lstStyle/>
        <a:p>
          <a:endParaRPr lang="it-IT"/>
        </a:p>
      </dgm:t>
    </dgm:pt>
    <dgm:pt modelId="{4D55AC13-532C-48B8-8F91-8C9966169410}" type="pres">
      <dgm:prSet presAssocID="{B493BD3D-9F10-4E7B-838C-2A9D9C51DBB2}" presName="connectorText" presStyleLbl="sibTrans2D1" presStyleIdx="1" presStyleCnt="4"/>
      <dgm:spPr/>
      <dgm:t>
        <a:bodyPr/>
        <a:lstStyle/>
        <a:p>
          <a:endParaRPr lang="it-IT"/>
        </a:p>
      </dgm:t>
    </dgm:pt>
    <dgm:pt modelId="{5ECC6A0F-E1E9-4DFC-B652-DB1FCCB92DD0}" type="pres">
      <dgm:prSet presAssocID="{CBA2F092-DB1F-456A-802A-523861F281DE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41AEBA2A-4315-442D-A814-F5DFF172C6DD}" type="pres">
      <dgm:prSet presAssocID="{E9CEDF32-3385-4B34-9EA5-9528208BEFEE}" presName="sibTrans" presStyleLbl="sibTrans2D1" presStyleIdx="2" presStyleCnt="4"/>
      <dgm:spPr/>
      <dgm:t>
        <a:bodyPr/>
        <a:lstStyle/>
        <a:p>
          <a:endParaRPr lang="it-IT"/>
        </a:p>
      </dgm:t>
    </dgm:pt>
    <dgm:pt modelId="{72F78111-0551-4579-9027-2E6DD44FE1EC}" type="pres">
      <dgm:prSet presAssocID="{E9CEDF32-3385-4B34-9EA5-9528208BEFEE}" presName="connectorText" presStyleLbl="sibTrans2D1" presStyleIdx="2" presStyleCnt="4"/>
      <dgm:spPr/>
      <dgm:t>
        <a:bodyPr/>
        <a:lstStyle/>
        <a:p>
          <a:endParaRPr lang="it-IT"/>
        </a:p>
      </dgm:t>
    </dgm:pt>
    <dgm:pt modelId="{9A8FBB16-62D6-4083-A6DB-1B8566481EC6}" type="pres">
      <dgm:prSet presAssocID="{8D974929-59DE-4052-ABA2-F2FCEBF4F70D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66958B6F-1F28-417B-8DDD-F7DA6B7EF76D}" type="pres">
      <dgm:prSet presAssocID="{C0570F06-2944-4B39-BF01-1A4EDBAE48AA}" presName="sibTrans" presStyleLbl="sibTrans2D1" presStyleIdx="3" presStyleCnt="4"/>
      <dgm:spPr/>
      <dgm:t>
        <a:bodyPr/>
        <a:lstStyle/>
        <a:p>
          <a:endParaRPr lang="it-IT"/>
        </a:p>
      </dgm:t>
    </dgm:pt>
    <dgm:pt modelId="{6C1EAD05-41A6-484F-BCAA-D074D09CE65B}" type="pres">
      <dgm:prSet presAssocID="{C0570F06-2944-4B39-BF01-1A4EDBAE48AA}" presName="connectorText" presStyleLbl="sibTrans2D1" presStyleIdx="3" presStyleCnt="4"/>
      <dgm:spPr/>
      <dgm:t>
        <a:bodyPr/>
        <a:lstStyle/>
        <a:p>
          <a:endParaRPr lang="it-IT"/>
        </a:p>
      </dgm:t>
    </dgm:pt>
    <dgm:pt modelId="{A23C2FB6-5FA5-4F23-BEA1-9BF044130918}" type="pres">
      <dgm:prSet presAssocID="{4DF90D48-A9B9-408E-A6DC-964B063970F0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98D65E28-32A7-46ED-A6DB-53B116BD32D0}" type="presOf" srcId="{D99300E7-B262-42B1-8D30-EB8630B325FF}" destId="{309761A8-05FF-4D48-99B0-0C655B0A0252}" srcOrd="0" destOrd="0" presId="urn:microsoft.com/office/officeart/2005/8/layout/process5"/>
    <dgm:cxn modelId="{9AAC6CAD-156A-4F2E-9B92-F5C05B57659E}" type="presOf" srcId="{C1A66FE6-553B-4828-85DC-AF1CC458B9B0}" destId="{969E05CB-AFF3-456D-8A66-8547DAB5E3D8}" srcOrd="0" destOrd="0" presId="urn:microsoft.com/office/officeart/2005/8/layout/process5"/>
    <dgm:cxn modelId="{FD77C985-A3A7-43FA-8950-395EAA3D6CAA}" type="presOf" srcId="{C0570F06-2944-4B39-BF01-1A4EDBAE48AA}" destId="{66958B6F-1F28-417B-8DDD-F7DA6B7EF76D}" srcOrd="0" destOrd="0" presId="urn:microsoft.com/office/officeart/2005/8/layout/process5"/>
    <dgm:cxn modelId="{AEF2ECE5-6764-4CBF-9FB8-24640B93B8CA}" srcId="{C1A66FE6-553B-4828-85DC-AF1CC458B9B0}" destId="{78581632-8750-4C07-8C4D-374939B39891}" srcOrd="0" destOrd="0" parTransId="{6F18F91D-2292-4447-BD61-B57F89BEB33A}" sibTransId="{D99300E7-B262-42B1-8D30-EB8630B325FF}"/>
    <dgm:cxn modelId="{09AA53CC-E908-4372-A5B0-7FBD2CA9A00E}" srcId="{C1A66FE6-553B-4828-85DC-AF1CC458B9B0}" destId="{C925AE89-9EF0-45A0-8352-8DE2CB8E6C10}" srcOrd="1" destOrd="0" parTransId="{E3B22B85-048C-402A-9A9F-A958EA4B4186}" sibTransId="{B493BD3D-9F10-4E7B-838C-2A9D9C51DBB2}"/>
    <dgm:cxn modelId="{3BB8E11F-96B0-4C5E-BF4A-CD58E074F5B6}" type="presOf" srcId="{B493BD3D-9F10-4E7B-838C-2A9D9C51DBB2}" destId="{D46ABEE2-5FF5-4F9B-BE18-9649677EA3A2}" srcOrd="0" destOrd="0" presId="urn:microsoft.com/office/officeart/2005/8/layout/process5"/>
    <dgm:cxn modelId="{9C352842-4F68-4C8B-925E-F06C1A0B6CCA}" type="presOf" srcId="{B493BD3D-9F10-4E7B-838C-2A9D9C51DBB2}" destId="{4D55AC13-532C-48B8-8F91-8C9966169410}" srcOrd="1" destOrd="0" presId="urn:microsoft.com/office/officeart/2005/8/layout/process5"/>
    <dgm:cxn modelId="{05D20397-1A88-41C4-AB46-F6F133C97D65}" type="presOf" srcId="{C925AE89-9EF0-45A0-8352-8DE2CB8E6C10}" destId="{E735B0F3-2039-433C-9AB4-FDBBD888A29C}" srcOrd="0" destOrd="0" presId="urn:microsoft.com/office/officeart/2005/8/layout/process5"/>
    <dgm:cxn modelId="{1D0FA5E1-7CE2-4E5D-8305-D4A457EB4754}" type="presOf" srcId="{E9CEDF32-3385-4B34-9EA5-9528208BEFEE}" destId="{72F78111-0551-4579-9027-2E6DD44FE1EC}" srcOrd="1" destOrd="0" presId="urn:microsoft.com/office/officeart/2005/8/layout/process5"/>
    <dgm:cxn modelId="{C413B28B-ED35-41AC-9DE2-731628338DB3}" srcId="{C1A66FE6-553B-4828-85DC-AF1CC458B9B0}" destId="{8D974929-59DE-4052-ABA2-F2FCEBF4F70D}" srcOrd="3" destOrd="0" parTransId="{7B4BE725-34BF-47DF-9F6D-59BCB55765EB}" sibTransId="{C0570F06-2944-4B39-BF01-1A4EDBAE48AA}"/>
    <dgm:cxn modelId="{30FCC88F-C05F-4B64-BE97-789072079251}" srcId="{C1A66FE6-553B-4828-85DC-AF1CC458B9B0}" destId="{CBA2F092-DB1F-456A-802A-523861F281DE}" srcOrd="2" destOrd="0" parTransId="{4CDC0C08-57FA-4E21-B536-4C2B63CB1C7A}" sibTransId="{E9CEDF32-3385-4B34-9EA5-9528208BEFEE}"/>
    <dgm:cxn modelId="{27688844-1769-4560-A49C-48F6D99F8D25}" type="presOf" srcId="{E9CEDF32-3385-4B34-9EA5-9528208BEFEE}" destId="{41AEBA2A-4315-442D-A814-F5DFF172C6DD}" srcOrd="0" destOrd="0" presId="urn:microsoft.com/office/officeart/2005/8/layout/process5"/>
    <dgm:cxn modelId="{4DD115EE-01E2-47E4-AA7A-499752FB8AFC}" type="presOf" srcId="{8D974929-59DE-4052-ABA2-F2FCEBF4F70D}" destId="{9A8FBB16-62D6-4083-A6DB-1B8566481EC6}" srcOrd="0" destOrd="0" presId="urn:microsoft.com/office/officeart/2005/8/layout/process5"/>
    <dgm:cxn modelId="{6E6E9813-F84F-4C75-AB0C-24FC7AFAA100}" type="presOf" srcId="{78581632-8750-4C07-8C4D-374939B39891}" destId="{BB8D01A0-3A50-48FA-ABF0-9A97D4C3D0AC}" srcOrd="0" destOrd="0" presId="urn:microsoft.com/office/officeart/2005/8/layout/process5"/>
    <dgm:cxn modelId="{B50282E6-4893-439C-96E0-EB0BB1125809}" type="presOf" srcId="{CBA2F092-DB1F-456A-802A-523861F281DE}" destId="{5ECC6A0F-E1E9-4DFC-B652-DB1FCCB92DD0}" srcOrd="0" destOrd="0" presId="urn:microsoft.com/office/officeart/2005/8/layout/process5"/>
    <dgm:cxn modelId="{C3931793-2E63-4547-B5A6-1E358F68B821}" srcId="{C1A66FE6-553B-4828-85DC-AF1CC458B9B0}" destId="{4DF90D48-A9B9-408E-A6DC-964B063970F0}" srcOrd="4" destOrd="0" parTransId="{8ABD5EE5-D632-406B-8276-3246EB88CC6D}" sibTransId="{B510F7E3-312E-4161-92FE-C20332EC874E}"/>
    <dgm:cxn modelId="{04CA5BB4-C458-4331-BC9F-E6E4924560A7}" type="presOf" srcId="{C0570F06-2944-4B39-BF01-1A4EDBAE48AA}" destId="{6C1EAD05-41A6-484F-BCAA-D074D09CE65B}" srcOrd="1" destOrd="0" presId="urn:microsoft.com/office/officeart/2005/8/layout/process5"/>
    <dgm:cxn modelId="{A5DDFB08-3BEA-43D9-BF6B-55E15ADF9AD6}" type="presOf" srcId="{4DF90D48-A9B9-408E-A6DC-964B063970F0}" destId="{A23C2FB6-5FA5-4F23-BEA1-9BF044130918}" srcOrd="0" destOrd="0" presId="urn:microsoft.com/office/officeart/2005/8/layout/process5"/>
    <dgm:cxn modelId="{E2A0AA01-3129-48D9-9C36-8965C8E2C9B2}" type="presOf" srcId="{D99300E7-B262-42B1-8D30-EB8630B325FF}" destId="{AF7BDEDD-1BB7-4A73-93AD-C2A8E94F1524}" srcOrd="1" destOrd="0" presId="urn:microsoft.com/office/officeart/2005/8/layout/process5"/>
    <dgm:cxn modelId="{83BF166B-B043-49D4-9170-331072B3273D}" type="presParOf" srcId="{969E05CB-AFF3-456D-8A66-8547DAB5E3D8}" destId="{BB8D01A0-3A50-48FA-ABF0-9A97D4C3D0AC}" srcOrd="0" destOrd="0" presId="urn:microsoft.com/office/officeart/2005/8/layout/process5"/>
    <dgm:cxn modelId="{E9269175-9BE6-46CD-BBB8-6F261FF31555}" type="presParOf" srcId="{969E05CB-AFF3-456D-8A66-8547DAB5E3D8}" destId="{309761A8-05FF-4D48-99B0-0C655B0A0252}" srcOrd="1" destOrd="0" presId="urn:microsoft.com/office/officeart/2005/8/layout/process5"/>
    <dgm:cxn modelId="{D12777BA-F073-40B6-A2D1-78D404713E96}" type="presParOf" srcId="{309761A8-05FF-4D48-99B0-0C655B0A0252}" destId="{AF7BDEDD-1BB7-4A73-93AD-C2A8E94F1524}" srcOrd="0" destOrd="0" presId="urn:microsoft.com/office/officeart/2005/8/layout/process5"/>
    <dgm:cxn modelId="{6DCD6A34-4F0F-4745-BFE8-3E475F68ADC2}" type="presParOf" srcId="{969E05CB-AFF3-456D-8A66-8547DAB5E3D8}" destId="{E735B0F3-2039-433C-9AB4-FDBBD888A29C}" srcOrd="2" destOrd="0" presId="urn:microsoft.com/office/officeart/2005/8/layout/process5"/>
    <dgm:cxn modelId="{EAF79620-3B04-4407-BE45-3EC29CD7CFB0}" type="presParOf" srcId="{969E05CB-AFF3-456D-8A66-8547DAB5E3D8}" destId="{D46ABEE2-5FF5-4F9B-BE18-9649677EA3A2}" srcOrd="3" destOrd="0" presId="urn:microsoft.com/office/officeart/2005/8/layout/process5"/>
    <dgm:cxn modelId="{EFBA3B80-D2C4-417E-A663-B9CBCB03BA80}" type="presParOf" srcId="{D46ABEE2-5FF5-4F9B-BE18-9649677EA3A2}" destId="{4D55AC13-532C-48B8-8F91-8C9966169410}" srcOrd="0" destOrd="0" presId="urn:microsoft.com/office/officeart/2005/8/layout/process5"/>
    <dgm:cxn modelId="{1D363B23-B123-495E-BEFC-C4B88B0720F8}" type="presParOf" srcId="{969E05CB-AFF3-456D-8A66-8547DAB5E3D8}" destId="{5ECC6A0F-E1E9-4DFC-B652-DB1FCCB92DD0}" srcOrd="4" destOrd="0" presId="urn:microsoft.com/office/officeart/2005/8/layout/process5"/>
    <dgm:cxn modelId="{6631FB96-1754-400A-9990-71ADE3CF2255}" type="presParOf" srcId="{969E05CB-AFF3-456D-8A66-8547DAB5E3D8}" destId="{41AEBA2A-4315-442D-A814-F5DFF172C6DD}" srcOrd="5" destOrd="0" presId="urn:microsoft.com/office/officeart/2005/8/layout/process5"/>
    <dgm:cxn modelId="{FEDA5BB7-F52E-4B8E-B73A-D5F7DD93D33E}" type="presParOf" srcId="{41AEBA2A-4315-442D-A814-F5DFF172C6DD}" destId="{72F78111-0551-4579-9027-2E6DD44FE1EC}" srcOrd="0" destOrd="0" presId="urn:microsoft.com/office/officeart/2005/8/layout/process5"/>
    <dgm:cxn modelId="{9BDDEC8E-06CF-483D-B798-564632CF004A}" type="presParOf" srcId="{969E05CB-AFF3-456D-8A66-8547DAB5E3D8}" destId="{9A8FBB16-62D6-4083-A6DB-1B8566481EC6}" srcOrd="6" destOrd="0" presId="urn:microsoft.com/office/officeart/2005/8/layout/process5"/>
    <dgm:cxn modelId="{47CEDDD6-8188-480C-B8B4-75DEEC1DD5AC}" type="presParOf" srcId="{969E05CB-AFF3-456D-8A66-8547DAB5E3D8}" destId="{66958B6F-1F28-417B-8DDD-F7DA6B7EF76D}" srcOrd="7" destOrd="0" presId="urn:microsoft.com/office/officeart/2005/8/layout/process5"/>
    <dgm:cxn modelId="{75069858-BDA3-470B-B2C4-EE7DCE1806E6}" type="presParOf" srcId="{66958B6F-1F28-417B-8DDD-F7DA6B7EF76D}" destId="{6C1EAD05-41A6-484F-BCAA-D074D09CE65B}" srcOrd="0" destOrd="0" presId="urn:microsoft.com/office/officeart/2005/8/layout/process5"/>
    <dgm:cxn modelId="{776668BC-15C0-46A0-94F7-E16EEE5C70C1}" type="presParOf" srcId="{969E05CB-AFF3-456D-8A66-8547DAB5E3D8}" destId="{A23C2FB6-5FA5-4F23-BEA1-9BF044130918}" srcOrd="8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xmlns="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0A9E0AB-5A2D-47ED-A240-D38C0F6A56C7}" type="doc">
      <dgm:prSet loTypeId="urn:microsoft.com/office/officeart/2005/8/layout/radial5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A68012D5-1B59-4A74-A449-5350CB0FD07C}">
      <dgm:prSet phldrT="[Testo]" phldr="1"/>
      <dgm:spPr/>
      <dgm:t>
        <a:bodyPr/>
        <a:lstStyle/>
        <a:p>
          <a:endParaRPr lang="it-IT" dirty="0"/>
        </a:p>
      </dgm:t>
    </dgm:pt>
    <dgm:pt modelId="{3E85DA34-8C84-47F6-927E-59DD160D12F2}" type="parTrans" cxnId="{C2997ED5-506C-4485-8109-4439D9426DE6}">
      <dgm:prSet/>
      <dgm:spPr/>
      <dgm:t>
        <a:bodyPr/>
        <a:lstStyle/>
        <a:p>
          <a:endParaRPr lang="it-IT"/>
        </a:p>
      </dgm:t>
    </dgm:pt>
    <dgm:pt modelId="{7E4CF720-750A-4CAE-A05D-A18D4D1230EF}" type="sibTrans" cxnId="{C2997ED5-506C-4485-8109-4439D9426DE6}">
      <dgm:prSet/>
      <dgm:spPr/>
      <dgm:t>
        <a:bodyPr/>
        <a:lstStyle/>
        <a:p>
          <a:endParaRPr lang="it-IT"/>
        </a:p>
      </dgm:t>
    </dgm:pt>
    <dgm:pt modelId="{035ED964-DB41-46ED-937E-C397DEF699A8}">
      <dgm:prSet phldrT="[Testo]" custT="1"/>
      <dgm:spPr/>
      <dgm:t>
        <a:bodyPr/>
        <a:lstStyle/>
        <a:p>
          <a:r>
            <a:rPr lang="it-IT" sz="1400" dirty="0" smtClean="0">
              <a:solidFill>
                <a:schemeClr val="bg1"/>
              </a:solidFill>
              <a:latin typeface="Antique Olive Roman" pitchFamily="34" charset="0"/>
            </a:rPr>
            <a:t>Nova Beton</a:t>
          </a:r>
          <a:endParaRPr lang="it-IT" sz="1400" dirty="0">
            <a:solidFill>
              <a:schemeClr val="bg1"/>
            </a:solidFill>
            <a:latin typeface="Antique Olive Roman" pitchFamily="34" charset="0"/>
          </a:endParaRPr>
        </a:p>
      </dgm:t>
    </dgm:pt>
    <dgm:pt modelId="{E5BB5096-1939-4565-A36A-5BD84525B567}" type="parTrans" cxnId="{96764DCB-CF34-477E-9DCB-99451D4E4D2A}">
      <dgm:prSet/>
      <dgm:spPr/>
      <dgm:t>
        <a:bodyPr/>
        <a:lstStyle/>
        <a:p>
          <a:endParaRPr lang="it-IT"/>
        </a:p>
      </dgm:t>
    </dgm:pt>
    <dgm:pt modelId="{A19B8D62-E0D7-484C-AAF9-802A7ED9286B}" type="sibTrans" cxnId="{96764DCB-CF34-477E-9DCB-99451D4E4D2A}">
      <dgm:prSet/>
      <dgm:spPr/>
      <dgm:t>
        <a:bodyPr/>
        <a:lstStyle/>
        <a:p>
          <a:endParaRPr lang="it-IT"/>
        </a:p>
      </dgm:t>
    </dgm:pt>
    <dgm:pt modelId="{692841AF-5CA6-4882-9A16-C142C6C03F3D}">
      <dgm:prSet phldrT="[Testo]" custT="1"/>
      <dgm:spPr/>
      <dgm:t>
        <a:bodyPr/>
        <a:lstStyle/>
        <a:p>
          <a:r>
            <a:rPr lang="it-IT" sz="1400" dirty="0" smtClean="0">
              <a:latin typeface="Antique Olive Roman" pitchFamily="34" charset="0"/>
            </a:rPr>
            <a:t>Palvarini</a:t>
          </a:r>
          <a:endParaRPr lang="it-IT" sz="1400" dirty="0">
            <a:latin typeface="Antique Olive Roman" pitchFamily="34" charset="0"/>
          </a:endParaRPr>
        </a:p>
      </dgm:t>
    </dgm:pt>
    <dgm:pt modelId="{88116EAC-C5EC-4173-8E6E-EF58C9633D1C}" type="parTrans" cxnId="{8C763556-9C93-4D46-B634-63A9838A4AD6}">
      <dgm:prSet/>
      <dgm:spPr/>
      <dgm:t>
        <a:bodyPr/>
        <a:lstStyle/>
        <a:p>
          <a:endParaRPr lang="it-IT"/>
        </a:p>
      </dgm:t>
    </dgm:pt>
    <dgm:pt modelId="{5F7B4635-F872-4418-809E-39CE8C820AD1}" type="sibTrans" cxnId="{8C763556-9C93-4D46-B634-63A9838A4AD6}">
      <dgm:prSet/>
      <dgm:spPr/>
      <dgm:t>
        <a:bodyPr/>
        <a:lstStyle/>
        <a:p>
          <a:endParaRPr lang="it-IT"/>
        </a:p>
      </dgm:t>
    </dgm:pt>
    <dgm:pt modelId="{AE747AC9-A0D0-4403-876E-497133D0FE86}">
      <dgm:prSet custT="1"/>
      <dgm:spPr/>
      <dgm:t>
        <a:bodyPr/>
        <a:lstStyle/>
        <a:p>
          <a:r>
            <a:rPr lang="it-IT" sz="1400" b="1" dirty="0" smtClean="0">
              <a:solidFill>
                <a:schemeClr val="bg1"/>
              </a:solidFill>
              <a:latin typeface="Antique Olive Roman" pitchFamily="34" charset="0"/>
            </a:rPr>
            <a:t>Coghi</a:t>
          </a:r>
          <a:endParaRPr lang="it-IT" sz="1400" b="1" dirty="0">
            <a:solidFill>
              <a:schemeClr val="bg1"/>
            </a:solidFill>
            <a:latin typeface="Antique Olive Roman" pitchFamily="34" charset="0"/>
          </a:endParaRPr>
        </a:p>
      </dgm:t>
    </dgm:pt>
    <dgm:pt modelId="{F7AE98FB-22B9-47B3-A047-8DE32B94F8EB}" type="parTrans" cxnId="{8A4A5876-F2F5-4D1B-BF03-C6CFFDE34106}">
      <dgm:prSet/>
      <dgm:spPr/>
      <dgm:t>
        <a:bodyPr/>
        <a:lstStyle/>
        <a:p>
          <a:endParaRPr lang="it-IT"/>
        </a:p>
      </dgm:t>
    </dgm:pt>
    <dgm:pt modelId="{B3254C36-65DE-4928-9CBC-A0F3556FF39C}" type="sibTrans" cxnId="{8A4A5876-F2F5-4D1B-BF03-C6CFFDE34106}">
      <dgm:prSet/>
      <dgm:spPr/>
      <dgm:t>
        <a:bodyPr/>
        <a:lstStyle/>
        <a:p>
          <a:endParaRPr lang="it-IT"/>
        </a:p>
      </dgm:t>
    </dgm:pt>
    <dgm:pt modelId="{38B68C4C-0C61-4101-95D8-6DD0BC3BDC90}">
      <dgm:prSet custT="1"/>
      <dgm:spPr/>
      <dgm:t>
        <a:bodyPr/>
        <a:lstStyle/>
        <a:p>
          <a:r>
            <a:rPr lang="it-IT" sz="1400" dirty="0" smtClean="0">
              <a:latin typeface="Antique Olive Roman" pitchFamily="34" charset="0"/>
            </a:rPr>
            <a:t>Pattarini</a:t>
          </a:r>
          <a:endParaRPr lang="it-IT" sz="1400" dirty="0">
            <a:latin typeface="Antique Olive Roman" pitchFamily="34" charset="0"/>
          </a:endParaRPr>
        </a:p>
      </dgm:t>
    </dgm:pt>
    <dgm:pt modelId="{571CA24A-C5DE-4190-8F67-D7A6E9EABED0}" type="parTrans" cxnId="{3E6185C5-13ED-49EA-B6AF-C473BD22A7C7}">
      <dgm:prSet/>
      <dgm:spPr/>
      <dgm:t>
        <a:bodyPr/>
        <a:lstStyle/>
        <a:p>
          <a:endParaRPr lang="it-IT"/>
        </a:p>
      </dgm:t>
    </dgm:pt>
    <dgm:pt modelId="{8D882BBD-2C21-4765-B7F2-2A184C60B655}" type="sibTrans" cxnId="{3E6185C5-13ED-49EA-B6AF-C473BD22A7C7}">
      <dgm:prSet/>
      <dgm:spPr/>
      <dgm:t>
        <a:bodyPr/>
        <a:lstStyle/>
        <a:p>
          <a:endParaRPr lang="it-IT"/>
        </a:p>
      </dgm:t>
    </dgm:pt>
    <dgm:pt modelId="{5F24BAA5-0888-4154-91CB-DC4BC67CC107}">
      <dgm:prSet custT="1"/>
      <dgm:spPr/>
      <dgm:t>
        <a:bodyPr/>
        <a:lstStyle/>
        <a:p>
          <a:r>
            <a:rPr lang="it-IT" sz="1400" dirty="0" smtClean="0">
              <a:latin typeface="Antique Olive Roman" pitchFamily="34" charset="0"/>
            </a:rPr>
            <a:t>Roffia</a:t>
          </a:r>
          <a:endParaRPr lang="it-IT" sz="1400" dirty="0">
            <a:latin typeface="Antique Olive Roman" pitchFamily="34" charset="0"/>
          </a:endParaRPr>
        </a:p>
      </dgm:t>
    </dgm:pt>
    <dgm:pt modelId="{DD865A8E-6DBC-44C6-BE8A-3784F34BD075}" type="parTrans" cxnId="{19E9C9EA-7C45-419D-AD5B-639980B767F2}">
      <dgm:prSet/>
      <dgm:spPr/>
      <dgm:t>
        <a:bodyPr/>
        <a:lstStyle/>
        <a:p>
          <a:endParaRPr lang="it-IT"/>
        </a:p>
      </dgm:t>
    </dgm:pt>
    <dgm:pt modelId="{67FF3D8C-BE00-4C01-B7E1-40F2450FBFE3}" type="sibTrans" cxnId="{19E9C9EA-7C45-419D-AD5B-639980B767F2}">
      <dgm:prSet/>
      <dgm:spPr/>
      <dgm:t>
        <a:bodyPr/>
        <a:lstStyle/>
        <a:p>
          <a:endParaRPr lang="it-IT"/>
        </a:p>
      </dgm:t>
    </dgm:pt>
    <dgm:pt modelId="{2B3B1E84-A363-44CB-8586-33BD6089C37D}" type="pres">
      <dgm:prSet presAssocID="{10A9E0AB-5A2D-47ED-A240-D38C0F6A56C7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343DFAF9-E612-442C-AD8E-EEC3A4C764A8}" type="pres">
      <dgm:prSet presAssocID="{A68012D5-1B59-4A74-A449-5350CB0FD07C}" presName="centerShape" presStyleLbl="node0" presStyleIdx="0" presStyleCnt="1"/>
      <dgm:spPr/>
      <dgm:t>
        <a:bodyPr/>
        <a:lstStyle/>
        <a:p>
          <a:endParaRPr lang="it-IT"/>
        </a:p>
      </dgm:t>
    </dgm:pt>
    <dgm:pt modelId="{ABE6DF0D-B949-40B3-AFEB-199B56340A14}" type="pres">
      <dgm:prSet presAssocID="{F7AE98FB-22B9-47B3-A047-8DE32B94F8EB}" presName="parTrans" presStyleLbl="sibTrans2D1" presStyleIdx="0" presStyleCnt="5"/>
      <dgm:spPr/>
      <dgm:t>
        <a:bodyPr/>
        <a:lstStyle/>
        <a:p>
          <a:endParaRPr lang="it-IT"/>
        </a:p>
      </dgm:t>
    </dgm:pt>
    <dgm:pt modelId="{D8450382-0D6C-431F-B816-9C67026443BE}" type="pres">
      <dgm:prSet presAssocID="{F7AE98FB-22B9-47B3-A047-8DE32B94F8EB}" presName="connectorText" presStyleLbl="sibTrans2D1" presStyleIdx="0" presStyleCnt="5"/>
      <dgm:spPr/>
      <dgm:t>
        <a:bodyPr/>
        <a:lstStyle/>
        <a:p>
          <a:endParaRPr lang="it-IT"/>
        </a:p>
      </dgm:t>
    </dgm:pt>
    <dgm:pt modelId="{F5D23C66-8AE9-4D41-900E-8E55AE8227A1}" type="pres">
      <dgm:prSet presAssocID="{AE747AC9-A0D0-4403-876E-497133D0FE86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D355C670-4CC4-425C-8EBB-8C62A4ECC83D}" type="pres">
      <dgm:prSet presAssocID="{E5BB5096-1939-4565-A36A-5BD84525B567}" presName="parTrans" presStyleLbl="sibTrans2D1" presStyleIdx="1" presStyleCnt="5"/>
      <dgm:spPr/>
      <dgm:t>
        <a:bodyPr/>
        <a:lstStyle/>
        <a:p>
          <a:endParaRPr lang="it-IT"/>
        </a:p>
      </dgm:t>
    </dgm:pt>
    <dgm:pt modelId="{54AFAC93-E06B-49D7-8F2B-AC2E7AD28440}" type="pres">
      <dgm:prSet presAssocID="{E5BB5096-1939-4565-A36A-5BD84525B567}" presName="connectorText" presStyleLbl="sibTrans2D1" presStyleIdx="1" presStyleCnt="5"/>
      <dgm:spPr/>
      <dgm:t>
        <a:bodyPr/>
        <a:lstStyle/>
        <a:p>
          <a:endParaRPr lang="it-IT"/>
        </a:p>
      </dgm:t>
    </dgm:pt>
    <dgm:pt modelId="{FC756863-07F2-42EA-A388-957C06D90ADF}" type="pres">
      <dgm:prSet presAssocID="{035ED964-DB41-46ED-937E-C397DEF699A8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AEABAF71-6B9C-4853-AC45-1C0CB6ED0258}" type="pres">
      <dgm:prSet presAssocID="{88116EAC-C5EC-4173-8E6E-EF58C9633D1C}" presName="parTrans" presStyleLbl="sibTrans2D1" presStyleIdx="2" presStyleCnt="5"/>
      <dgm:spPr/>
      <dgm:t>
        <a:bodyPr/>
        <a:lstStyle/>
        <a:p>
          <a:endParaRPr lang="it-IT"/>
        </a:p>
      </dgm:t>
    </dgm:pt>
    <dgm:pt modelId="{E427C2C0-444A-4D99-80AC-0F66E35EB51F}" type="pres">
      <dgm:prSet presAssocID="{88116EAC-C5EC-4173-8E6E-EF58C9633D1C}" presName="connectorText" presStyleLbl="sibTrans2D1" presStyleIdx="2" presStyleCnt="5"/>
      <dgm:spPr/>
      <dgm:t>
        <a:bodyPr/>
        <a:lstStyle/>
        <a:p>
          <a:endParaRPr lang="it-IT"/>
        </a:p>
      </dgm:t>
    </dgm:pt>
    <dgm:pt modelId="{1918A60A-DB7E-4149-8D6C-77DBFF8F7CF4}" type="pres">
      <dgm:prSet presAssocID="{692841AF-5CA6-4882-9A16-C142C6C03F3D}" presName="node" presStyleLbl="node1" presStyleIdx="2" presStyleCnt="5" custRadScaleRad="101286" custRadScaleInc="-2197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233C875D-6878-4810-B78F-2660A2F513E2}" type="pres">
      <dgm:prSet presAssocID="{571CA24A-C5DE-4190-8F67-D7A6E9EABED0}" presName="parTrans" presStyleLbl="sibTrans2D1" presStyleIdx="3" presStyleCnt="5"/>
      <dgm:spPr/>
      <dgm:t>
        <a:bodyPr/>
        <a:lstStyle/>
        <a:p>
          <a:endParaRPr lang="it-IT"/>
        </a:p>
      </dgm:t>
    </dgm:pt>
    <dgm:pt modelId="{210AB1EA-7423-44FD-B3CD-4A54A93C65DE}" type="pres">
      <dgm:prSet presAssocID="{571CA24A-C5DE-4190-8F67-D7A6E9EABED0}" presName="connectorText" presStyleLbl="sibTrans2D1" presStyleIdx="3" presStyleCnt="5"/>
      <dgm:spPr/>
      <dgm:t>
        <a:bodyPr/>
        <a:lstStyle/>
        <a:p>
          <a:endParaRPr lang="it-IT"/>
        </a:p>
      </dgm:t>
    </dgm:pt>
    <dgm:pt modelId="{ED010066-EEC2-4944-8C35-D11D636EBAF8}" type="pres">
      <dgm:prSet presAssocID="{38B68C4C-0C61-4101-95D8-6DD0BC3BDC90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9F234E73-5F6E-4584-ABD6-A2F23A8620D6}" type="pres">
      <dgm:prSet presAssocID="{DD865A8E-6DBC-44C6-BE8A-3784F34BD075}" presName="parTrans" presStyleLbl="sibTrans2D1" presStyleIdx="4" presStyleCnt="5"/>
      <dgm:spPr/>
      <dgm:t>
        <a:bodyPr/>
        <a:lstStyle/>
        <a:p>
          <a:endParaRPr lang="it-IT"/>
        </a:p>
      </dgm:t>
    </dgm:pt>
    <dgm:pt modelId="{E1BFD1B5-BCBC-4BAF-9E99-150693F9FDC7}" type="pres">
      <dgm:prSet presAssocID="{DD865A8E-6DBC-44C6-BE8A-3784F34BD075}" presName="connectorText" presStyleLbl="sibTrans2D1" presStyleIdx="4" presStyleCnt="5"/>
      <dgm:spPr/>
      <dgm:t>
        <a:bodyPr/>
        <a:lstStyle/>
        <a:p>
          <a:endParaRPr lang="it-IT"/>
        </a:p>
      </dgm:t>
    </dgm:pt>
    <dgm:pt modelId="{C91DFEB8-B695-4519-8266-6838AF37D4C4}" type="pres">
      <dgm:prSet presAssocID="{5F24BAA5-0888-4154-91CB-DC4BC67CC107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D871FCE7-2C37-4643-BB37-B6199D8672B5}" type="presOf" srcId="{AE747AC9-A0D0-4403-876E-497133D0FE86}" destId="{F5D23C66-8AE9-4D41-900E-8E55AE8227A1}" srcOrd="0" destOrd="0" presId="urn:microsoft.com/office/officeart/2005/8/layout/radial5"/>
    <dgm:cxn modelId="{3E6185C5-13ED-49EA-B6AF-C473BD22A7C7}" srcId="{A68012D5-1B59-4A74-A449-5350CB0FD07C}" destId="{38B68C4C-0C61-4101-95D8-6DD0BC3BDC90}" srcOrd="3" destOrd="0" parTransId="{571CA24A-C5DE-4190-8F67-D7A6E9EABED0}" sibTransId="{8D882BBD-2C21-4765-B7F2-2A184C60B655}"/>
    <dgm:cxn modelId="{96764DCB-CF34-477E-9DCB-99451D4E4D2A}" srcId="{A68012D5-1B59-4A74-A449-5350CB0FD07C}" destId="{035ED964-DB41-46ED-937E-C397DEF699A8}" srcOrd="1" destOrd="0" parTransId="{E5BB5096-1939-4565-A36A-5BD84525B567}" sibTransId="{A19B8D62-E0D7-484C-AAF9-802A7ED9286B}"/>
    <dgm:cxn modelId="{7BC7950F-B336-4104-9F18-F44DE15A5EBF}" type="presOf" srcId="{E5BB5096-1939-4565-A36A-5BD84525B567}" destId="{54AFAC93-E06B-49D7-8F2B-AC2E7AD28440}" srcOrd="1" destOrd="0" presId="urn:microsoft.com/office/officeart/2005/8/layout/radial5"/>
    <dgm:cxn modelId="{32569BF8-FD9F-49F3-9CEC-C84676015E27}" type="presOf" srcId="{035ED964-DB41-46ED-937E-C397DEF699A8}" destId="{FC756863-07F2-42EA-A388-957C06D90ADF}" srcOrd="0" destOrd="0" presId="urn:microsoft.com/office/officeart/2005/8/layout/radial5"/>
    <dgm:cxn modelId="{FD08FB44-26AE-4371-A5DA-641D015D1BA2}" type="presOf" srcId="{F7AE98FB-22B9-47B3-A047-8DE32B94F8EB}" destId="{D8450382-0D6C-431F-B816-9C67026443BE}" srcOrd="1" destOrd="0" presId="urn:microsoft.com/office/officeart/2005/8/layout/radial5"/>
    <dgm:cxn modelId="{1F6696C2-054D-4B4D-9E6C-FD1864D072AA}" type="presOf" srcId="{E5BB5096-1939-4565-A36A-5BD84525B567}" destId="{D355C670-4CC4-425C-8EBB-8C62A4ECC83D}" srcOrd="0" destOrd="0" presId="urn:microsoft.com/office/officeart/2005/8/layout/radial5"/>
    <dgm:cxn modelId="{B46E9E2E-A31B-45DC-BD1A-475EBFC9A2A4}" type="presOf" srcId="{DD865A8E-6DBC-44C6-BE8A-3784F34BD075}" destId="{9F234E73-5F6E-4584-ABD6-A2F23A8620D6}" srcOrd="0" destOrd="0" presId="urn:microsoft.com/office/officeart/2005/8/layout/radial5"/>
    <dgm:cxn modelId="{78535469-5F90-4095-A3EE-7DE4829D2672}" type="presOf" srcId="{38B68C4C-0C61-4101-95D8-6DD0BC3BDC90}" destId="{ED010066-EEC2-4944-8C35-D11D636EBAF8}" srcOrd="0" destOrd="0" presId="urn:microsoft.com/office/officeart/2005/8/layout/radial5"/>
    <dgm:cxn modelId="{1C605FD0-11CE-4E35-B56B-2F9E3132E6E5}" type="presOf" srcId="{88116EAC-C5EC-4173-8E6E-EF58C9633D1C}" destId="{E427C2C0-444A-4D99-80AC-0F66E35EB51F}" srcOrd="1" destOrd="0" presId="urn:microsoft.com/office/officeart/2005/8/layout/radial5"/>
    <dgm:cxn modelId="{56CA88F3-FE2D-4393-BD46-F75A47FF55F9}" type="presOf" srcId="{10A9E0AB-5A2D-47ED-A240-D38C0F6A56C7}" destId="{2B3B1E84-A363-44CB-8586-33BD6089C37D}" srcOrd="0" destOrd="0" presId="urn:microsoft.com/office/officeart/2005/8/layout/radial5"/>
    <dgm:cxn modelId="{FF3894D5-B3BF-4F4C-AEBD-2438A440D2BE}" type="presOf" srcId="{571CA24A-C5DE-4190-8F67-D7A6E9EABED0}" destId="{210AB1EA-7423-44FD-B3CD-4A54A93C65DE}" srcOrd="1" destOrd="0" presId="urn:microsoft.com/office/officeart/2005/8/layout/radial5"/>
    <dgm:cxn modelId="{8C763556-9C93-4D46-B634-63A9838A4AD6}" srcId="{A68012D5-1B59-4A74-A449-5350CB0FD07C}" destId="{692841AF-5CA6-4882-9A16-C142C6C03F3D}" srcOrd="2" destOrd="0" parTransId="{88116EAC-C5EC-4173-8E6E-EF58C9633D1C}" sibTransId="{5F7B4635-F872-4418-809E-39CE8C820AD1}"/>
    <dgm:cxn modelId="{0AEB9D81-14D9-4D86-A018-A9CDABEBAB0B}" type="presOf" srcId="{571CA24A-C5DE-4190-8F67-D7A6E9EABED0}" destId="{233C875D-6878-4810-B78F-2660A2F513E2}" srcOrd="0" destOrd="0" presId="urn:microsoft.com/office/officeart/2005/8/layout/radial5"/>
    <dgm:cxn modelId="{8A4A5876-F2F5-4D1B-BF03-C6CFFDE34106}" srcId="{A68012D5-1B59-4A74-A449-5350CB0FD07C}" destId="{AE747AC9-A0D0-4403-876E-497133D0FE86}" srcOrd="0" destOrd="0" parTransId="{F7AE98FB-22B9-47B3-A047-8DE32B94F8EB}" sibTransId="{B3254C36-65DE-4928-9CBC-A0F3556FF39C}"/>
    <dgm:cxn modelId="{5214949E-48F0-4594-8880-307969EE3CF4}" type="presOf" srcId="{A68012D5-1B59-4A74-A449-5350CB0FD07C}" destId="{343DFAF9-E612-442C-AD8E-EEC3A4C764A8}" srcOrd="0" destOrd="0" presId="urn:microsoft.com/office/officeart/2005/8/layout/radial5"/>
    <dgm:cxn modelId="{3691D101-6B67-4789-99A6-2011839B9D35}" type="presOf" srcId="{5F24BAA5-0888-4154-91CB-DC4BC67CC107}" destId="{C91DFEB8-B695-4519-8266-6838AF37D4C4}" srcOrd="0" destOrd="0" presId="urn:microsoft.com/office/officeart/2005/8/layout/radial5"/>
    <dgm:cxn modelId="{920F62D9-D58B-4161-B4C0-98AA5AAC5223}" type="presOf" srcId="{DD865A8E-6DBC-44C6-BE8A-3784F34BD075}" destId="{E1BFD1B5-BCBC-4BAF-9E99-150693F9FDC7}" srcOrd="1" destOrd="0" presId="urn:microsoft.com/office/officeart/2005/8/layout/radial5"/>
    <dgm:cxn modelId="{19E9C9EA-7C45-419D-AD5B-639980B767F2}" srcId="{A68012D5-1B59-4A74-A449-5350CB0FD07C}" destId="{5F24BAA5-0888-4154-91CB-DC4BC67CC107}" srcOrd="4" destOrd="0" parTransId="{DD865A8E-6DBC-44C6-BE8A-3784F34BD075}" sibTransId="{67FF3D8C-BE00-4C01-B7E1-40F2450FBFE3}"/>
    <dgm:cxn modelId="{C2997ED5-506C-4485-8109-4439D9426DE6}" srcId="{10A9E0AB-5A2D-47ED-A240-D38C0F6A56C7}" destId="{A68012D5-1B59-4A74-A449-5350CB0FD07C}" srcOrd="0" destOrd="0" parTransId="{3E85DA34-8C84-47F6-927E-59DD160D12F2}" sibTransId="{7E4CF720-750A-4CAE-A05D-A18D4D1230EF}"/>
    <dgm:cxn modelId="{80C0A605-0B96-4935-8E49-3F0C10A08ECB}" type="presOf" srcId="{F7AE98FB-22B9-47B3-A047-8DE32B94F8EB}" destId="{ABE6DF0D-B949-40B3-AFEB-199B56340A14}" srcOrd="0" destOrd="0" presId="urn:microsoft.com/office/officeart/2005/8/layout/radial5"/>
    <dgm:cxn modelId="{C7871E1A-28DC-40A8-967A-E07021292EFA}" type="presOf" srcId="{692841AF-5CA6-4882-9A16-C142C6C03F3D}" destId="{1918A60A-DB7E-4149-8D6C-77DBFF8F7CF4}" srcOrd="0" destOrd="0" presId="urn:microsoft.com/office/officeart/2005/8/layout/radial5"/>
    <dgm:cxn modelId="{A24631F8-F51B-4315-AD8B-E92277B6B8BF}" type="presOf" srcId="{88116EAC-C5EC-4173-8E6E-EF58C9633D1C}" destId="{AEABAF71-6B9C-4853-AC45-1C0CB6ED0258}" srcOrd="0" destOrd="0" presId="urn:microsoft.com/office/officeart/2005/8/layout/radial5"/>
    <dgm:cxn modelId="{BEC963D7-8936-4348-8952-82A05E284D7F}" type="presParOf" srcId="{2B3B1E84-A363-44CB-8586-33BD6089C37D}" destId="{343DFAF9-E612-442C-AD8E-EEC3A4C764A8}" srcOrd="0" destOrd="0" presId="urn:microsoft.com/office/officeart/2005/8/layout/radial5"/>
    <dgm:cxn modelId="{0CF2AEC5-A39F-4032-A621-BC3177632C2B}" type="presParOf" srcId="{2B3B1E84-A363-44CB-8586-33BD6089C37D}" destId="{ABE6DF0D-B949-40B3-AFEB-199B56340A14}" srcOrd="1" destOrd="0" presId="urn:microsoft.com/office/officeart/2005/8/layout/radial5"/>
    <dgm:cxn modelId="{A1A16113-46E1-4B70-8C98-27397FBD26DD}" type="presParOf" srcId="{ABE6DF0D-B949-40B3-AFEB-199B56340A14}" destId="{D8450382-0D6C-431F-B816-9C67026443BE}" srcOrd="0" destOrd="0" presId="urn:microsoft.com/office/officeart/2005/8/layout/radial5"/>
    <dgm:cxn modelId="{DCC1D204-BE6B-42EE-862C-EB80463C0AD5}" type="presParOf" srcId="{2B3B1E84-A363-44CB-8586-33BD6089C37D}" destId="{F5D23C66-8AE9-4D41-900E-8E55AE8227A1}" srcOrd="2" destOrd="0" presId="urn:microsoft.com/office/officeart/2005/8/layout/radial5"/>
    <dgm:cxn modelId="{9A323301-1748-4ED6-9CC4-76D0B2B715F3}" type="presParOf" srcId="{2B3B1E84-A363-44CB-8586-33BD6089C37D}" destId="{D355C670-4CC4-425C-8EBB-8C62A4ECC83D}" srcOrd="3" destOrd="0" presId="urn:microsoft.com/office/officeart/2005/8/layout/radial5"/>
    <dgm:cxn modelId="{AF788780-00FC-42DC-BF1B-6859A728A88C}" type="presParOf" srcId="{D355C670-4CC4-425C-8EBB-8C62A4ECC83D}" destId="{54AFAC93-E06B-49D7-8F2B-AC2E7AD28440}" srcOrd="0" destOrd="0" presId="urn:microsoft.com/office/officeart/2005/8/layout/radial5"/>
    <dgm:cxn modelId="{F9E73867-07F1-451B-B258-7D39F1C7AADF}" type="presParOf" srcId="{2B3B1E84-A363-44CB-8586-33BD6089C37D}" destId="{FC756863-07F2-42EA-A388-957C06D90ADF}" srcOrd="4" destOrd="0" presId="urn:microsoft.com/office/officeart/2005/8/layout/radial5"/>
    <dgm:cxn modelId="{C18B90C7-E779-4106-8954-B7805CC37676}" type="presParOf" srcId="{2B3B1E84-A363-44CB-8586-33BD6089C37D}" destId="{AEABAF71-6B9C-4853-AC45-1C0CB6ED0258}" srcOrd="5" destOrd="0" presId="urn:microsoft.com/office/officeart/2005/8/layout/radial5"/>
    <dgm:cxn modelId="{AC310400-5700-41DC-A767-CE1D6F5FF5D1}" type="presParOf" srcId="{AEABAF71-6B9C-4853-AC45-1C0CB6ED0258}" destId="{E427C2C0-444A-4D99-80AC-0F66E35EB51F}" srcOrd="0" destOrd="0" presId="urn:microsoft.com/office/officeart/2005/8/layout/radial5"/>
    <dgm:cxn modelId="{6942D8FE-F852-42A2-A17D-3F183C1372AC}" type="presParOf" srcId="{2B3B1E84-A363-44CB-8586-33BD6089C37D}" destId="{1918A60A-DB7E-4149-8D6C-77DBFF8F7CF4}" srcOrd="6" destOrd="0" presId="urn:microsoft.com/office/officeart/2005/8/layout/radial5"/>
    <dgm:cxn modelId="{F1B2353E-396E-4D32-B8E6-0B452883E341}" type="presParOf" srcId="{2B3B1E84-A363-44CB-8586-33BD6089C37D}" destId="{233C875D-6878-4810-B78F-2660A2F513E2}" srcOrd="7" destOrd="0" presId="urn:microsoft.com/office/officeart/2005/8/layout/radial5"/>
    <dgm:cxn modelId="{F5169015-DC65-4DC1-8032-E5CB7C386C59}" type="presParOf" srcId="{233C875D-6878-4810-B78F-2660A2F513E2}" destId="{210AB1EA-7423-44FD-B3CD-4A54A93C65DE}" srcOrd="0" destOrd="0" presId="urn:microsoft.com/office/officeart/2005/8/layout/radial5"/>
    <dgm:cxn modelId="{6643B51F-3B30-492C-AD66-A589C859A293}" type="presParOf" srcId="{2B3B1E84-A363-44CB-8586-33BD6089C37D}" destId="{ED010066-EEC2-4944-8C35-D11D636EBAF8}" srcOrd="8" destOrd="0" presId="urn:microsoft.com/office/officeart/2005/8/layout/radial5"/>
    <dgm:cxn modelId="{7A6AA07F-55E2-4035-A6AF-C20A5FDA4B9B}" type="presParOf" srcId="{2B3B1E84-A363-44CB-8586-33BD6089C37D}" destId="{9F234E73-5F6E-4584-ABD6-A2F23A8620D6}" srcOrd="9" destOrd="0" presId="urn:microsoft.com/office/officeart/2005/8/layout/radial5"/>
    <dgm:cxn modelId="{62C06156-6403-4C96-9F02-101A35050243}" type="presParOf" srcId="{9F234E73-5F6E-4584-ABD6-A2F23A8620D6}" destId="{E1BFD1B5-BCBC-4BAF-9E99-150693F9FDC7}" srcOrd="0" destOrd="0" presId="urn:microsoft.com/office/officeart/2005/8/layout/radial5"/>
    <dgm:cxn modelId="{29769066-40AD-4300-9BE0-C3C5F9CD4DD8}" type="presParOf" srcId="{2B3B1E84-A363-44CB-8586-33BD6089C37D}" destId="{C91DFEB8-B695-4519-8266-6838AF37D4C4}" srcOrd="10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xmlns="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B8D01A0-3A50-48FA-ABF0-9A97D4C3D0AC}">
      <dsp:nvSpPr>
        <dsp:cNvPr id="0" name=""/>
        <dsp:cNvSpPr/>
      </dsp:nvSpPr>
      <dsp:spPr>
        <a:xfrm>
          <a:off x="7233" y="533479"/>
          <a:ext cx="2161877" cy="12971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400" kern="1200" dirty="0" smtClean="0"/>
            <a:t>Demolizione</a:t>
          </a:r>
          <a:endParaRPr lang="it-IT" sz="2400" kern="1200" dirty="0"/>
        </a:p>
      </dsp:txBody>
      <dsp:txXfrm>
        <a:off x="7233" y="533479"/>
        <a:ext cx="2161877" cy="1297126"/>
      </dsp:txXfrm>
    </dsp:sp>
    <dsp:sp modelId="{309761A8-05FF-4D48-99B0-0C655B0A0252}">
      <dsp:nvSpPr>
        <dsp:cNvPr id="0" name=""/>
        <dsp:cNvSpPr/>
      </dsp:nvSpPr>
      <dsp:spPr>
        <a:xfrm>
          <a:off x="2359355" y="913970"/>
          <a:ext cx="458317" cy="5361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900" kern="1200"/>
        </a:p>
      </dsp:txBody>
      <dsp:txXfrm>
        <a:off x="2359355" y="913970"/>
        <a:ext cx="458317" cy="536145"/>
      </dsp:txXfrm>
    </dsp:sp>
    <dsp:sp modelId="{E735B0F3-2039-433C-9AB4-FDBBD888A29C}">
      <dsp:nvSpPr>
        <dsp:cNvPr id="0" name=""/>
        <dsp:cNvSpPr/>
      </dsp:nvSpPr>
      <dsp:spPr>
        <a:xfrm>
          <a:off x="3033861" y="533479"/>
          <a:ext cx="2161877" cy="1297126"/>
        </a:xfrm>
        <a:prstGeom prst="roundRect">
          <a:avLst>
            <a:gd name="adj" fmla="val 10000"/>
          </a:avLst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400" kern="1200" dirty="0" smtClean="0"/>
            <a:t>Conferimento</a:t>
          </a:r>
          <a:endParaRPr lang="it-IT" sz="2400" kern="1200" dirty="0"/>
        </a:p>
      </dsp:txBody>
      <dsp:txXfrm>
        <a:off x="3033861" y="533479"/>
        <a:ext cx="2161877" cy="1297126"/>
      </dsp:txXfrm>
    </dsp:sp>
    <dsp:sp modelId="{D46ABEE2-5FF5-4F9B-BE18-9649677EA3A2}">
      <dsp:nvSpPr>
        <dsp:cNvPr id="0" name=""/>
        <dsp:cNvSpPr/>
      </dsp:nvSpPr>
      <dsp:spPr>
        <a:xfrm>
          <a:off x="5385983" y="913970"/>
          <a:ext cx="458317" cy="5361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900" kern="1200"/>
        </a:p>
      </dsp:txBody>
      <dsp:txXfrm>
        <a:off x="5385983" y="913970"/>
        <a:ext cx="458317" cy="536145"/>
      </dsp:txXfrm>
    </dsp:sp>
    <dsp:sp modelId="{5ECC6A0F-E1E9-4DFC-B652-DB1FCCB92DD0}">
      <dsp:nvSpPr>
        <dsp:cNvPr id="0" name=""/>
        <dsp:cNvSpPr/>
      </dsp:nvSpPr>
      <dsp:spPr>
        <a:xfrm>
          <a:off x="6060489" y="533479"/>
          <a:ext cx="2161877" cy="1297126"/>
        </a:xfrm>
        <a:prstGeom prst="roundRect">
          <a:avLst>
            <a:gd name="adj" fmla="val 10000"/>
          </a:avLst>
        </a:prstGeom>
        <a:solidFill>
          <a:schemeClr val="accent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400" kern="1200" dirty="0" smtClean="0"/>
            <a:t>Lavorazione</a:t>
          </a:r>
          <a:endParaRPr lang="it-IT" sz="2400" kern="1200" dirty="0"/>
        </a:p>
      </dsp:txBody>
      <dsp:txXfrm>
        <a:off x="6060489" y="533479"/>
        <a:ext cx="2161877" cy="1297126"/>
      </dsp:txXfrm>
    </dsp:sp>
    <dsp:sp modelId="{41AEBA2A-4315-442D-A814-F5DFF172C6DD}">
      <dsp:nvSpPr>
        <dsp:cNvPr id="0" name=""/>
        <dsp:cNvSpPr/>
      </dsp:nvSpPr>
      <dsp:spPr>
        <a:xfrm rot="5400000">
          <a:off x="6912269" y="1981937"/>
          <a:ext cx="458317" cy="5361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900" kern="1200"/>
        </a:p>
      </dsp:txBody>
      <dsp:txXfrm rot="5400000">
        <a:off x="6912269" y="1981937"/>
        <a:ext cx="458317" cy="536145"/>
      </dsp:txXfrm>
    </dsp:sp>
    <dsp:sp modelId="{9A8FBB16-62D6-4083-A6DB-1B8566481EC6}">
      <dsp:nvSpPr>
        <dsp:cNvPr id="0" name=""/>
        <dsp:cNvSpPr/>
      </dsp:nvSpPr>
      <dsp:spPr>
        <a:xfrm>
          <a:off x="6060489" y="2695356"/>
          <a:ext cx="2161877" cy="1297126"/>
        </a:xfrm>
        <a:prstGeom prst="roundRect">
          <a:avLst>
            <a:gd name="adj" fmla="val 10000"/>
          </a:avLst>
        </a:prstGeom>
        <a:solidFill>
          <a:schemeClr val="accent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400" kern="1200" dirty="0" smtClean="0"/>
            <a:t>Prodotto riciclato certificato</a:t>
          </a:r>
          <a:endParaRPr lang="it-IT" sz="2400" kern="1200" dirty="0"/>
        </a:p>
      </dsp:txBody>
      <dsp:txXfrm>
        <a:off x="6060489" y="2695356"/>
        <a:ext cx="2161877" cy="1297126"/>
      </dsp:txXfrm>
    </dsp:sp>
    <dsp:sp modelId="{66958B6F-1F28-417B-8DDD-F7DA6B7EF76D}">
      <dsp:nvSpPr>
        <dsp:cNvPr id="0" name=""/>
        <dsp:cNvSpPr/>
      </dsp:nvSpPr>
      <dsp:spPr>
        <a:xfrm rot="10800000">
          <a:off x="5411926" y="3075847"/>
          <a:ext cx="458317" cy="5361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900" kern="1200"/>
        </a:p>
      </dsp:txBody>
      <dsp:txXfrm rot="10800000">
        <a:off x="5411926" y="3075847"/>
        <a:ext cx="458317" cy="536145"/>
      </dsp:txXfrm>
    </dsp:sp>
    <dsp:sp modelId="{A23C2FB6-5FA5-4F23-BEA1-9BF044130918}">
      <dsp:nvSpPr>
        <dsp:cNvPr id="0" name=""/>
        <dsp:cNvSpPr/>
      </dsp:nvSpPr>
      <dsp:spPr>
        <a:xfrm>
          <a:off x="3033861" y="2695356"/>
          <a:ext cx="2161877" cy="1297126"/>
        </a:xfrm>
        <a:prstGeom prst="roundRect">
          <a:avLst>
            <a:gd name="adj" fmla="val 10000"/>
          </a:avLst>
        </a:prstGeom>
        <a:solidFill>
          <a:schemeClr val="accent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400" kern="1200" dirty="0" smtClean="0"/>
            <a:t>Reimpiego</a:t>
          </a:r>
          <a:endParaRPr lang="it-IT" sz="2400" kern="1200" dirty="0"/>
        </a:p>
      </dsp:txBody>
      <dsp:txXfrm>
        <a:off x="3033861" y="2695356"/>
        <a:ext cx="2161877" cy="1297126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43DFAF9-E612-442C-AD8E-EEC3A4C764A8}">
      <dsp:nvSpPr>
        <dsp:cNvPr id="0" name=""/>
        <dsp:cNvSpPr/>
      </dsp:nvSpPr>
      <dsp:spPr>
        <a:xfrm>
          <a:off x="2242065" y="1772836"/>
          <a:ext cx="1264538" cy="126453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2300" kern="1200" dirty="0"/>
        </a:p>
      </dsp:txBody>
      <dsp:txXfrm>
        <a:off x="2242065" y="1772836"/>
        <a:ext cx="1264538" cy="1264538"/>
      </dsp:txXfrm>
    </dsp:sp>
    <dsp:sp modelId="{ABE6DF0D-B949-40B3-AFEB-199B56340A14}">
      <dsp:nvSpPr>
        <dsp:cNvPr id="0" name=""/>
        <dsp:cNvSpPr/>
      </dsp:nvSpPr>
      <dsp:spPr>
        <a:xfrm rot="16200000">
          <a:off x="2740386" y="1312715"/>
          <a:ext cx="267896" cy="4299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800" kern="1200"/>
        </a:p>
      </dsp:txBody>
      <dsp:txXfrm rot="16200000">
        <a:off x="2740386" y="1312715"/>
        <a:ext cx="267896" cy="429943"/>
      </dsp:txXfrm>
    </dsp:sp>
    <dsp:sp modelId="{F5D23C66-8AE9-4D41-900E-8E55AE8227A1}">
      <dsp:nvSpPr>
        <dsp:cNvPr id="0" name=""/>
        <dsp:cNvSpPr/>
      </dsp:nvSpPr>
      <dsp:spPr>
        <a:xfrm>
          <a:off x="2242065" y="2833"/>
          <a:ext cx="1264538" cy="126453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b="1" kern="1200" dirty="0" smtClean="0">
              <a:solidFill>
                <a:schemeClr val="bg1"/>
              </a:solidFill>
              <a:latin typeface="Antique Olive Roman" pitchFamily="34" charset="0"/>
            </a:rPr>
            <a:t>Coghi</a:t>
          </a:r>
          <a:endParaRPr lang="it-IT" sz="1400" b="1" kern="1200" dirty="0">
            <a:solidFill>
              <a:schemeClr val="bg1"/>
            </a:solidFill>
            <a:latin typeface="Antique Olive Roman" pitchFamily="34" charset="0"/>
          </a:endParaRPr>
        </a:p>
      </dsp:txBody>
      <dsp:txXfrm>
        <a:off x="2242065" y="2833"/>
        <a:ext cx="1264538" cy="1264538"/>
      </dsp:txXfrm>
    </dsp:sp>
    <dsp:sp modelId="{D355C670-4CC4-425C-8EBB-8C62A4ECC83D}">
      <dsp:nvSpPr>
        <dsp:cNvPr id="0" name=""/>
        <dsp:cNvSpPr/>
      </dsp:nvSpPr>
      <dsp:spPr>
        <a:xfrm rot="20520000">
          <a:off x="3574862" y="1918997"/>
          <a:ext cx="267896" cy="4299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800" kern="1200"/>
        </a:p>
      </dsp:txBody>
      <dsp:txXfrm rot="20520000">
        <a:off x="3574862" y="1918997"/>
        <a:ext cx="267896" cy="429943"/>
      </dsp:txXfrm>
    </dsp:sp>
    <dsp:sp modelId="{FC756863-07F2-42EA-A388-957C06D90ADF}">
      <dsp:nvSpPr>
        <dsp:cNvPr id="0" name=""/>
        <dsp:cNvSpPr/>
      </dsp:nvSpPr>
      <dsp:spPr>
        <a:xfrm>
          <a:off x="3925438" y="1225875"/>
          <a:ext cx="1264538" cy="126453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kern="1200" dirty="0" smtClean="0">
              <a:solidFill>
                <a:schemeClr val="bg1"/>
              </a:solidFill>
              <a:latin typeface="Antique Olive Roman" pitchFamily="34" charset="0"/>
            </a:rPr>
            <a:t>Nova Beton</a:t>
          </a:r>
          <a:endParaRPr lang="it-IT" sz="1400" kern="1200" dirty="0">
            <a:solidFill>
              <a:schemeClr val="bg1"/>
            </a:solidFill>
            <a:latin typeface="Antique Olive Roman" pitchFamily="34" charset="0"/>
          </a:endParaRPr>
        </a:p>
      </dsp:txBody>
      <dsp:txXfrm>
        <a:off x="3925438" y="1225875"/>
        <a:ext cx="1264538" cy="1264538"/>
      </dsp:txXfrm>
    </dsp:sp>
    <dsp:sp modelId="{AEABAF71-6B9C-4853-AC45-1C0CB6ED0258}">
      <dsp:nvSpPr>
        <dsp:cNvPr id="0" name=""/>
        <dsp:cNvSpPr/>
      </dsp:nvSpPr>
      <dsp:spPr>
        <a:xfrm rot="3191514">
          <a:off x="3266644" y="2901197"/>
          <a:ext cx="279579" cy="4299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800" kern="1200"/>
        </a:p>
      </dsp:txBody>
      <dsp:txXfrm rot="3191514">
        <a:off x="3266644" y="2901197"/>
        <a:ext cx="279579" cy="429943"/>
      </dsp:txXfrm>
    </dsp:sp>
    <dsp:sp modelId="{1918A60A-DB7E-4149-8D6C-77DBFF8F7CF4}">
      <dsp:nvSpPr>
        <dsp:cNvPr id="0" name=""/>
        <dsp:cNvSpPr/>
      </dsp:nvSpPr>
      <dsp:spPr>
        <a:xfrm>
          <a:off x="3315746" y="3207633"/>
          <a:ext cx="1264538" cy="126453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kern="1200" dirty="0" smtClean="0">
              <a:latin typeface="Antique Olive Roman" pitchFamily="34" charset="0"/>
            </a:rPr>
            <a:t>Palvarini</a:t>
          </a:r>
          <a:endParaRPr lang="it-IT" sz="1400" kern="1200" dirty="0">
            <a:latin typeface="Antique Olive Roman" pitchFamily="34" charset="0"/>
          </a:endParaRPr>
        </a:p>
      </dsp:txBody>
      <dsp:txXfrm>
        <a:off x="3315746" y="3207633"/>
        <a:ext cx="1264538" cy="1264538"/>
      </dsp:txXfrm>
    </dsp:sp>
    <dsp:sp modelId="{233C875D-6878-4810-B78F-2660A2F513E2}">
      <dsp:nvSpPr>
        <dsp:cNvPr id="0" name=""/>
        <dsp:cNvSpPr/>
      </dsp:nvSpPr>
      <dsp:spPr>
        <a:xfrm rot="7560000">
          <a:off x="2224652" y="2899982"/>
          <a:ext cx="267896" cy="4299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800" kern="1200"/>
        </a:p>
      </dsp:txBody>
      <dsp:txXfrm rot="7560000">
        <a:off x="2224652" y="2899982"/>
        <a:ext cx="267896" cy="429943"/>
      </dsp:txXfrm>
    </dsp:sp>
    <dsp:sp modelId="{ED010066-EEC2-4944-8C35-D11D636EBAF8}">
      <dsp:nvSpPr>
        <dsp:cNvPr id="0" name=""/>
        <dsp:cNvSpPr/>
      </dsp:nvSpPr>
      <dsp:spPr>
        <a:xfrm>
          <a:off x="1201683" y="3204799"/>
          <a:ext cx="1264538" cy="126453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kern="1200" dirty="0" smtClean="0">
              <a:latin typeface="Antique Olive Roman" pitchFamily="34" charset="0"/>
            </a:rPr>
            <a:t>Pattarini</a:t>
          </a:r>
          <a:endParaRPr lang="it-IT" sz="1400" kern="1200" dirty="0">
            <a:latin typeface="Antique Olive Roman" pitchFamily="34" charset="0"/>
          </a:endParaRPr>
        </a:p>
      </dsp:txBody>
      <dsp:txXfrm>
        <a:off x="1201683" y="3204799"/>
        <a:ext cx="1264538" cy="1264538"/>
      </dsp:txXfrm>
    </dsp:sp>
    <dsp:sp modelId="{9F234E73-5F6E-4584-ABD6-A2F23A8620D6}">
      <dsp:nvSpPr>
        <dsp:cNvPr id="0" name=""/>
        <dsp:cNvSpPr/>
      </dsp:nvSpPr>
      <dsp:spPr>
        <a:xfrm rot="11880000">
          <a:off x="1905910" y="1918997"/>
          <a:ext cx="267896" cy="4299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800" kern="1200"/>
        </a:p>
      </dsp:txBody>
      <dsp:txXfrm rot="11880000">
        <a:off x="1905910" y="1918997"/>
        <a:ext cx="267896" cy="429943"/>
      </dsp:txXfrm>
    </dsp:sp>
    <dsp:sp modelId="{C91DFEB8-B695-4519-8266-6838AF37D4C4}">
      <dsp:nvSpPr>
        <dsp:cNvPr id="0" name=""/>
        <dsp:cNvSpPr/>
      </dsp:nvSpPr>
      <dsp:spPr>
        <a:xfrm>
          <a:off x="558692" y="1225875"/>
          <a:ext cx="1264538" cy="126453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kern="1200" dirty="0" smtClean="0">
              <a:latin typeface="Antique Olive Roman" pitchFamily="34" charset="0"/>
            </a:rPr>
            <a:t>Roffia</a:t>
          </a:r>
          <a:endParaRPr lang="it-IT" sz="1400" kern="1200" dirty="0">
            <a:latin typeface="Antique Olive Roman" pitchFamily="34" charset="0"/>
          </a:endParaRPr>
        </a:p>
      </dsp:txBody>
      <dsp:txXfrm>
        <a:off x="558692" y="1225875"/>
        <a:ext cx="1264538" cy="12645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1927E49D-E89F-4F4E-9818-93F5CAD33A77}" type="datetimeFigureOut">
              <a:rPr lang="it-IT"/>
              <a:pPr>
                <a:defRPr/>
              </a:pPr>
              <a:t>29/11/2012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it-IT" noProof="0" smtClean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noProof="0" smtClean="0"/>
              <a:t>Fare clic per modificare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C26AE4CD-06D8-479F-80DA-FD7ED5888A6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B3E55C-AE3E-4C0C-8A87-CFE820F1E702}" type="datetimeFigureOut">
              <a:rPr lang="en-US"/>
              <a:pPr>
                <a:defRPr/>
              </a:pPr>
              <a:t>11/29/2012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F9AD77-5078-4643-88D8-FCA684DA50C2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42C3A3-92F2-4452-B980-6CD5C0E53051}" type="datetimeFigureOut">
              <a:rPr lang="en-US"/>
              <a:pPr>
                <a:defRPr/>
              </a:pPr>
              <a:t>11/29/2012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EECE62-BCD6-4636-A4A9-AF85B07913EF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AD2C93-3854-4C62-9D92-944D4BF76B79}" type="datetimeFigureOut">
              <a:rPr lang="en-US"/>
              <a:pPr>
                <a:defRPr/>
              </a:pPr>
              <a:t>11/29/2012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5EEB9E-5751-43F6-B727-723F2072CC3E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1134BC-B218-432F-9F00-C29CBE45EA5A}" type="datetimeFigureOut">
              <a:rPr lang="en-US"/>
              <a:pPr>
                <a:defRPr/>
              </a:pPr>
              <a:t>11/29/2012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A2FA00-0DBC-4F0F-9752-3E92B22F1CD2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0AE7D9-5740-4DF0-B169-AA303382EC42}" type="datetimeFigureOut">
              <a:rPr lang="en-US"/>
              <a:pPr>
                <a:defRPr/>
              </a:pPr>
              <a:t>11/29/2012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D97FC0-509E-4ECF-B923-4260244589BF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FEA722-A2B6-4354-B184-3F87368374E6}" type="datetimeFigureOut">
              <a:rPr lang="en-US"/>
              <a:pPr>
                <a:defRPr/>
              </a:pPr>
              <a:t>11/29/2012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0BF420-BBC7-4024-81AC-83AC32BF1D09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C088AB-9CAC-4890-8F5F-BD5F6ACBBB17}" type="datetimeFigureOut">
              <a:rPr lang="en-US"/>
              <a:pPr>
                <a:defRPr/>
              </a:pPr>
              <a:t>11/29/2012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62A5C2-80AE-4759-953A-D16D74D94201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6F0766-77A6-4AD7-BE36-AFB7DDDE8581}" type="datetimeFigureOut">
              <a:rPr lang="en-US"/>
              <a:pPr>
                <a:defRPr/>
              </a:pPr>
              <a:t>11/29/2012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12FCC7-724C-4A1F-A9C9-AB05938D0DB4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392329-A0D4-45D1-B7AA-43B53305E191}" type="datetimeFigureOut">
              <a:rPr lang="en-US"/>
              <a:pPr>
                <a:defRPr/>
              </a:pPr>
              <a:t>11/29/2012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89F47A-9F22-4C24-8EBF-B3903518AB65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5BA3E0-5592-4025-8BF8-40A8D53A97BC}" type="datetimeFigureOut">
              <a:rPr lang="en-US"/>
              <a:pPr>
                <a:defRPr/>
              </a:pPr>
              <a:t>11/29/2012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114DF7-8B51-40E7-9105-9329BD30610C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8D1C56-F4DF-4D5B-BC28-04F537A97044}" type="datetimeFigureOut">
              <a:rPr lang="en-US"/>
              <a:pPr>
                <a:defRPr/>
              </a:pPr>
              <a:t>11/29/2012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DE77FD-46D9-4F3D-B00F-E0303B581888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Click to edit Master title style</a:t>
            </a:r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E3490B50-A9D8-47E9-A375-BC20E92CD079}" type="datetimeFigureOut">
              <a:rPr lang="en-US"/>
              <a:pPr>
                <a:defRPr/>
              </a:pPr>
              <a:t>11/29/2012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C4BD8E54-57EF-4CA1-AB80-567BCF54906B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hyperlink" Target="http://www.retecorin.it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emf"/><Relationship Id="rId7" Type="http://schemas.openxmlformats.org/officeDocument/2006/relationships/diagramQuickStyle" Target="../diagrams/quickStyle1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10" Type="http://schemas.openxmlformats.org/officeDocument/2006/relationships/image" Target="../media/image3.jpeg"/><Relationship Id="rId4" Type="http://schemas.openxmlformats.org/officeDocument/2006/relationships/image" Target="../media/image2.jpeg"/><Relationship Id="rId9" Type="http://schemas.microsoft.com/office/2007/relationships/diagramDrawing" Target="../diagrams/drawing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2.jpeg"/><Relationship Id="rId4" Type="http://schemas.openxmlformats.org/officeDocument/2006/relationships/image" Target="../media/image1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3.jpeg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1.emf"/><Relationship Id="rId7" Type="http://schemas.openxmlformats.org/officeDocument/2006/relationships/diagramQuickStyle" Target="../diagrams/quickStyl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image" Target="../media/image2.jpeg"/><Relationship Id="rId9" Type="http://schemas.microsoft.com/office/2007/relationships/diagramDrawing" Target="../diagrams/drawin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5867400"/>
            <a:ext cx="9144000" cy="373063"/>
          </a:xfrm>
          <a:prstGeom prst="rect">
            <a:avLst/>
          </a:prstGeom>
          <a:solidFill>
            <a:srgbClr val="077515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2051" name="Picture 1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80238" y="5976938"/>
            <a:ext cx="1689100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Rectangle 15"/>
          <p:cNvSpPr/>
          <p:nvPr/>
        </p:nvSpPr>
        <p:spPr>
          <a:xfrm>
            <a:off x="0" y="0"/>
            <a:ext cx="9144000" cy="373063"/>
          </a:xfrm>
          <a:prstGeom prst="rect">
            <a:avLst/>
          </a:prstGeom>
          <a:solidFill>
            <a:srgbClr val="077515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53" name="CasellaDiTesto 1"/>
          <p:cNvSpPr txBox="1">
            <a:spLocks noChangeArrowheads="1"/>
          </p:cNvSpPr>
          <p:nvPr/>
        </p:nvSpPr>
        <p:spPr bwMode="auto">
          <a:xfrm>
            <a:off x="4081463" y="5915025"/>
            <a:ext cx="28987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it-IT" sz="1200">
                <a:solidFill>
                  <a:schemeClr val="bg1"/>
                </a:solidFill>
                <a:latin typeface="SF Old Republic" pitchFamily="2" charset="0"/>
              </a:rPr>
              <a:t>LOMBARDIA. CRESCIAMOLA INSIEME.</a:t>
            </a:r>
          </a:p>
        </p:txBody>
      </p:sp>
      <p:sp>
        <p:nvSpPr>
          <p:cNvPr id="2054" name="CasellaDiTesto 5"/>
          <p:cNvSpPr txBox="1">
            <a:spLocks noChangeArrowheads="1"/>
          </p:cNvSpPr>
          <p:nvPr/>
        </p:nvSpPr>
        <p:spPr bwMode="auto">
          <a:xfrm>
            <a:off x="4378325" y="47625"/>
            <a:ext cx="4291013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r"/>
            <a:r>
              <a:rPr lang="it-IT" sz="1200">
                <a:solidFill>
                  <a:schemeClr val="bg1"/>
                </a:solidFill>
                <a:latin typeface="SF Old Republic" pitchFamily="2" charset="0"/>
              </a:rPr>
              <a:t>INDUSTRIA, ARTIGIANATO, EDILIZIA E COOPERAZIONE</a:t>
            </a: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2041525" y="3424238"/>
            <a:ext cx="6411913" cy="156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r" eaLnBrk="0" hangingPunct="0"/>
            <a:r>
              <a:rPr lang="it-IT" sz="3200" b="1">
                <a:solidFill>
                  <a:srgbClr val="4F6228"/>
                </a:solidFill>
                <a:latin typeface="Century Gothic" pitchFamily="34" charset="0"/>
              </a:rPr>
              <a:t>Reti dell</a:t>
            </a:r>
            <a:r>
              <a:rPr lang="it-IT" sz="3200" b="1">
                <a:solidFill>
                  <a:srgbClr val="4F6228"/>
                </a:solidFill>
              </a:rPr>
              <a:t>’</a:t>
            </a:r>
            <a:r>
              <a:rPr lang="it-IT" sz="3200" b="1">
                <a:solidFill>
                  <a:srgbClr val="4F6228"/>
                </a:solidFill>
                <a:latin typeface="Century Gothic" pitchFamily="34" charset="0"/>
              </a:rPr>
              <a:t>Edilizia: una sfida per stare sul mercato</a:t>
            </a:r>
          </a:p>
          <a:p>
            <a:pPr algn="ctr" eaLnBrk="0" hangingPunct="0"/>
            <a:endParaRPr lang="it-IT" sz="3200"/>
          </a:p>
        </p:txBody>
      </p:sp>
      <p:sp>
        <p:nvSpPr>
          <p:cNvPr id="2056" name="CasellaDiTesto 7"/>
          <p:cNvSpPr txBox="1">
            <a:spLocks noChangeArrowheads="1"/>
          </p:cNvSpPr>
          <p:nvPr/>
        </p:nvSpPr>
        <p:spPr bwMode="auto">
          <a:xfrm>
            <a:off x="520700" y="5930900"/>
            <a:ext cx="2212975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300">
                <a:solidFill>
                  <a:schemeClr val="bg1"/>
                </a:solidFill>
                <a:latin typeface="SF Old Republic" pitchFamily="2" charset="0"/>
              </a:rPr>
              <a:t>Milano, 7 novembre 2012</a:t>
            </a:r>
          </a:p>
          <a:p>
            <a:endParaRPr lang="it-IT" sz="1400">
              <a:solidFill>
                <a:schemeClr val="bg1"/>
              </a:solidFill>
            </a:endParaRPr>
          </a:p>
        </p:txBody>
      </p:sp>
      <p:pic>
        <p:nvPicPr>
          <p:cNvPr id="9" name="Immagine 8" descr="Logo_CORI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3241" y="6296025"/>
            <a:ext cx="1087299" cy="561975"/>
          </a:xfrm>
          <a:prstGeom prst="rect">
            <a:avLst/>
          </a:prstGeom>
        </p:spPr>
      </p:pic>
      <p:sp>
        <p:nvSpPr>
          <p:cNvPr id="10" name="CasellaDiTesto 9"/>
          <p:cNvSpPr txBox="1"/>
          <p:nvPr/>
        </p:nvSpPr>
        <p:spPr>
          <a:xfrm>
            <a:off x="1270540" y="6433106"/>
            <a:ext cx="56218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b="1" dirty="0" smtClean="0"/>
              <a:t>Contratto di Rete per il recupero degli inerti da demolizione e costruzione</a:t>
            </a:r>
            <a:endParaRPr lang="it-IT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5867400"/>
            <a:ext cx="9144000" cy="373063"/>
          </a:xfrm>
          <a:prstGeom prst="rect">
            <a:avLst/>
          </a:prstGeom>
          <a:solidFill>
            <a:srgbClr val="077515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2051" name="Picture 1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80238" y="5976938"/>
            <a:ext cx="1689100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Rectangle 15"/>
          <p:cNvSpPr/>
          <p:nvPr/>
        </p:nvSpPr>
        <p:spPr>
          <a:xfrm>
            <a:off x="0" y="0"/>
            <a:ext cx="9144000" cy="373063"/>
          </a:xfrm>
          <a:prstGeom prst="rect">
            <a:avLst/>
          </a:prstGeom>
          <a:solidFill>
            <a:srgbClr val="077515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53" name="CasellaDiTesto 1"/>
          <p:cNvSpPr txBox="1">
            <a:spLocks noChangeArrowheads="1"/>
          </p:cNvSpPr>
          <p:nvPr/>
        </p:nvSpPr>
        <p:spPr bwMode="auto">
          <a:xfrm>
            <a:off x="4081463" y="5915025"/>
            <a:ext cx="28987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it-IT" sz="1200">
                <a:solidFill>
                  <a:schemeClr val="bg1"/>
                </a:solidFill>
                <a:latin typeface="SF Old Republic" pitchFamily="2" charset="0"/>
              </a:rPr>
              <a:t>LOMBARDIA. CRESCIAMOLA INSIEME.</a:t>
            </a:r>
          </a:p>
        </p:txBody>
      </p:sp>
      <p:sp>
        <p:nvSpPr>
          <p:cNvPr id="2054" name="CasellaDiTesto 5"/>
          <p:cNvSpPr txBox="1">
            <a:spLocks noChangeArrowheads="1"/>
          </p:cNvSpPr>
          <p:nvPr/>
        </p:nvSpPr>
        <p:spPr bwMode="auto">
          <a:xfrm>
            <a:off x="4378325" y="47625"/>
            <a:ext cx="4291013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r"/>
            <a:r>
              <a:rPr lang="it-IT" sz="1200">
                <a:solidFill>
                  <a:schemeClr val="bg1"/>
                </a:solidFill>
                <a:latin typeface="SF Old Republic" pitchFamily="2" charset="0"/>
              </a:rPr>
              <a:t>INDUSTRIA, ARTIGIANATO, EDILIZIA E COOPERAZIONE</a:t>
            </a:r>
          </a:p>
        </p:txBody>
      </p:sp>
      <p:sp>
        <p:nvSpPr>
          <p:cNvPr id="2056" name="CasellaDiTesto 7"/>
          <p:cNvSpPr txBox="1">
            <a:spLocks noChangeArrowheads="1"/>
          </p:cNvSpPr>
          <p:nvPr/>
        </p:nvSpPr>
        <p:spPr bwMode="auto">
          <a:xfrm>
            <a:off x="520700" y="5930900"/>
            <a:ext cx="2212975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300">
                <a:solidFill>
                  <a:schemeClr val="bg1"/>
                </a:solidFill>
                <a:latin typeface="SF Old Republic" pitchFamily="2" charset="0"/>
              </a:rPr>
              <a:t>Milano, 7 novembre 2012</a:t>
            </a:r>
          </a:p>
          <a:p>
            <a:endParaRPr lang="it-IT" sz="1400">
              <a:solidFill>
                <a:schemeClr val="bg1"/>
              </a:solidFill>
            </a:endParaRPr>
          </a:p>
        </p:txBody>
      </p:sp>
      <p:pic>
        <p:nvPicPr>
          <p:cNvPr id="9" name="Immagine 8" descr="Logo_CORI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3241" y="6296025"/>
            <a:ext cx="1087299" cy="561975"/>
          </a:xfrm>
          <a:prstGeom prst="rect">
            <a:avLst/>
          </a:prstGeom>
        </p:spPr>
      </p:pic>
      <p:sp>
        <p:nvSpPr>
          <p:cNvPr id="10" name="CasellaDiTesto 9"/>
          <p:cNvSpPr txBox="1"/>
          <p:nvPr/>
        </p:nvSpPr>
        <p:spPr>
          <a:xfrm>
            <a:off x="1270540" y="6433106"/>
            <a:ext cx="56218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b="1" dirty="0" smtClean="0"/>
              <a:t>Contratto di Rete per il recupero degli inerti da demolizione e costruzione</a:t>
            </a:r>
            <a:endParaRPr lang="it-IT" sz="1400" b="1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329609" y="778984"/>
            <a:ext cx="8339729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it-IT" dirty="0" smtClean="0"/>
          </a:p>
          <a:p>
            <a:pPr algn="just"/>
            <a:endParaRPr lang="it-IT" dirty="0" smtClean="0"/>
          </a:p>
          <a:p>
            <a:pPr algn="just"/>
            <a:endParaRPr lang="it-IT" dirty="0" smtClean="0"/>
          </a:p>
          <a:p>
            <a:pPr algn="just"/>
            <a:endParaRPr lang="it-IT" dirty="0" smtClean="0"/>
          </a:p>
          <a:p>
            <a:pPr algn="just"/>
            <a:endParaRPr lang="it-IT" dirty="0" smtClean="0"/>
          </a:p>
          <a:p>
            <a:pPr algn="ctr"/>
            <a:endParaRPr lang="it-IT" sz="3200" dirty="0" smtClean="0"/>
          </a:p>
          <a:p>
            <a:pPr algn="ctr"/>
            <a:r>
              <a:rPr lang="it-IT" sz="3200" dirty="0" smtClean="0"/>
              <a:t>Grazie per l’attenzione</a:t>
            </a:r>
          </a:p>
          <a:p>
            <a:pPr algn="ctr"/>
            <a:endParaRPr lang="it-IT" sz="2800" dirty="0" smtClean="0"/>
          </a:p>
          <a:p>
            <a:pPr algn="ctr"/>
            <a:endParaRPr lang="it-IT" sz="2800" dirty="0" smtClean="0"/>
          </a:p>
          <a:p>
            <a:pPr algn="ctr"/>
            <a:r>
              <a:rPr lang="it-IT" sz="3600" dirty="0" smtClean="0">
                <a:hlinkClick r:id="rId4"/>
              </a:rPr>
              <a:t>www.retecorin.it</a:t>
            </a:r>
            <a:r>
              <a:rPr lang="it-IT" sz="3600" dirty="0" smtClean="0"/>
              <a:t>   </a:t>
            </a:r>
          </a:p>
          <a:p>
            <a:pPr algn="ctr"/>
            <a:endParaRPr lang="it-IT" sz="2800" dirty="0" smtClean="0"/>
          </a:p>
          <a:p>
            <a:pPr algn="just"/>
            <a:endParaRPr lang="it-IT" dirty="0" smtClean="0"/>
          </a:p>
          <a:p>
            <a:pPr algn="just"/>
            <a:endParaRPr lang="it-IT" dirty="0" smtClean="0"/>
          </a:p>
          <a:p>
            <a:pPr algn="just"/>
            <a:endParaRPr lang="it-IT" dirty="0" smtClean="0"/>
          </a:p>
        </p:txBody>
      </p:sp>
      <p:pic>
        <p:nvPicPr>
          <p:cNvPr id="12" name="Immagine 11" descr="Logo_CORI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06737" y="778984"/>
            <a:ext cx="2543175" cy="1314450"/>
          </a:xfrm>
          <a:prstGeom prst="rect">
            <a:avLst/>
          </a:prstGeom>
        </p:spPr>
      </p:pic>
      <p:pic>
        <p:nvPicPr>
          <p:cNvPr id="14" name="Immagine 13" descr="Tutti i loghi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9075" y="4791075"/>
            <a:ext cx="8705850" cy="10763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Immagine 19" descr="Tutti i loghi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241" y="4838700"/>
            <a:ext cx="8705850" cy="1076325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0" y="5867400"/>
            <a:ext cx="9144000" cy="373063"/>
          </a:xfrm>
          <a:prstGeom prst="rect">
            <a:avLst/>
          </a:prstGeom>
          <a:solidFill>
            <a:srgbClr val="077515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2051" name="Picture 1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80238" y="5976938"/>
            <a:ext cx="1689100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Rectangle 15"/>
          <p:cNvSpPr/>
          <p:nvPr/>
        </p:nvSpPr>
        <p:spPr>
          <a:xfrm>
            <a:off x="0" y="0"/>
            <a:ext cx="9144000" cy="373063"/>
          </a:xfrm>
          <a:prstGeom prst="rect">
            <a:avLst/>
          </a:prstGeom>
          <a:solidFill>
            <a:srgbClr val="077515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53" name="CasellaDiTesto 1"/>
          <p:cNvSpPr txBox="1">
            <a:spLocks noChangeArrowheads="1"/>
          </p:cNvSpPr>
          <p:nvPr/>
        </p:nvSpPr>
        <p:spPr bwMode="auto">
          <a:xfrm>
            <a:off x="4081463" y="5915025"/>
            <a:ext cx="28987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it-IT" sz="1200">
                <a:solidFill>
                  <a:schemeClr val="bg1"/>
                </a:solidFill>
                <a:latin typeface="SF Old Republic" pitchFamily="2" charset="0"/>
              </a:rPr>
              <a:t>LOMBARDIA. CRESCIAMOLA INSIEME.</a:t>
            </a:r>
          </a:p>
        </p:txBody>
      </p:sp>
      <p:sp>
        <p:nvSpPr>
          <p:cNvPr id="2054" name="CasellaDiTesto 5"/>
          <p:cNvSpPr txBox="1">
            <a:spLocks noChangeArrowheads="1"/>
          </p:cNvSpPr>
          <p:nvPr/>
        </p:nvSpPr>
        <p:spPr bwMode="auto">
          <a:xfrm>
            <a:off x="4378325" y="47625"/>
            <a:ext cx="4291013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r"/>
            <a:r>
              <a:rPr lang="it-IT" sz="1200">
                <a:solidFill>
                  <a:schemeClr val="bg1"/>
                </a:solidFill>
                <a:latin typeface="SF Old Republic" pitchFamily="2" charset="0"/>
              </a:rPr>
              <a:t>INDUSTRIA, ARTIGIANATO, EDILIZIA E COOPERAZIONE</a:t>
            </a:r>
          </a:p>
        </p:txBody>
      </p:sp>
      <p:sp>
        <p:nvSpPr>
          <p:cNvPr id="2056" name="CasellaDiTesto 7"/>
          <p:cNvSpPr txBox="1">
            <a:spLocks noChangeArrowheads="1"/>
          </p:cNvSpPr>
          <p:nvPr/>
        </p:nvSpPr>
        <p:spPr bwMode="auto">
          <a:xfrm>
            <a:off x="520700" y="5930900"/>
            <a:ext cx="2212975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300">
                <a:solidFill>
                  <a:schemeClr val="bg1"/>
                </a:solidFill>
                <a:latin typeface="SF Old Republic" pitchFamily="2" charset="0"/>
              </a:rPr>
              <a:t>Milano, 7 novembre 2012</a:t>
            </a:r>
          </a:p>
          <a:p>
            <a:endParaRPr lang="it-IT" sz="1400">
              <a:solidFill>
                <a:schemeClr val="bg1"/>
              </a:solidFill>
            </a:endParaRPr>
          </a:p>
        </p:txBody>
      </p:sp>
      <p:pic>
        <p:nvPicPr>
          <p:cNvPr id="9" name="Immagine 8" descr="Logo_CORIN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241" y="6296025"/>
            <a:ext cx="1087299" cy="561975"/>
          </a:xfrm>
          <a:prstGeom prst="rect">
            <a:avLst/>
          </a:prstGeom>
        </p:spPr>
      </p:pic>
      <p:sp>
        <p:nvSpPr>
          <p:cNvPr id="10" name="CasellaDiTesto 9"/>
          <p:cNvSpPr txBox="1"/>
          <p:nvPr/>
        </p:nvSpPr>
        <p:spPr>
          <a:xfrm>
            <a:off x="1270540" y="6433106"/>
            <a:ext cx="56218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b="1" dirty="0" smtClean="0"/>
              <a:t>Contratto di Rete per il recupero degli inerti da demolizione e costruzione</a:t>
            </a:r>
            <a:endParaRPr lang="it-IT" sz="1400" b="1" dirty="0"/>
          </a:p>
        </p:txBody>
      </p:sp>
      <p:pic>
        <p:nvPicPr>
          <p:cNvPr id="12" name="Immagine 11" descr="Corin_quadretto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38682" y="520994"/>
            <a:ext cx="454467" cy="467834"/>
          </a:xfrm>
          <a:prstGeom prst="rect">
            <a:avLst/>
          </a:prstGeom>
        </p:spPr>
      </p:pic>
      <p:sp>
        <p:nvSpPr>
          <p:cNvPr id="11" name="CasellaDiTesto 10"/>
          <p:cNvSpPr txBox="1"/>
          <p:nvPr/>
        </p:nvSpPr>
        <p:spPr>
          <a:xfrm>
            <a:off x="361507" y="520993"/>
            <a:ext cx="8307831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 smtClean="0"/>
              <a:t>La Rete di Imprese CORIN</a:t>
            </a:r>
          </a:p>
          <a:p>
            <a:endParaRPr lang="it-IT" dirty="0"/>
          </a:p>
          <a:p>
            <a:r>
              <a:rPr lang="it-IT" dirty="0" smtClean="0"/>
              <a:t>Il Progetto CORIN nasce dall’idea di </a:t>
            </a:r>
            <a:r>
              <a:rPr lang="it-IT" b="1" dirty="0" smtClean="0"/>
              <a:t>5 imprese mantovane </a:t>
            </a:r>
            <a:r>
              <a:rPr lang="it-IT" dirty="0" smtClean="0"/>
              <a:t>della filiera delle costruzioni</a:t>
            </a:r>
          </a:p>
          <a:p>
            <a:endParaRPr lang="it-IT" dirty="0"/>
          </a:p>
          <a:p>
            <a:pPr algn="just"/>
            <a:r>
              <a:rPr lang="it-IT" dirty="0" smtClean="0"/>
              <a:t>Attraverso la </a:t>
            </a:r>
            <a:r>
              <a:rPr lang="it-IT" b="1" dirty="0" smtClean="0"/>
              <a:t>costituzione di una Rete di Imprese</a:t>
            </a:r>
            <a:r>
              <a:rPr lang="it-IT" dirty="0" smtClean="0"/>
              <a:t>, si sono messe in condivisione esperienze e ricerche, con lo scopo di costruire un </a:t>
            </a:r>
            <a:r>
              <a:rPr lang="it-IT" b="1" dirty="0" smtClean="0"/>
              <a:t>sistema integrato</a:t>
            </a:r>
            <a:r>
              <a:rPr lang="it-IT" dirty="0" smtClean="0"/>
              <a:t> per la gestione e il riciclo dei materiali provenienti dai rifiuti da costruzione e demolizione della Provincia di Mantova.</a:t>
            </a:r>
          </a:p>
          <a:p>
            <a:pPr algn="just"/>
            <a:endParaRPr lang="it-IT" dirty="0"/>
          </a:p>
          <a:p>
            <a:pPr algn="just"/>
            <a:r>
              <a:rPr lang="it-IT" dirty="0" smtClean="0"/>
              <a:t>Un </a:t>
            </a:r>
            <a:r>
              <a:rPr lang="it-IT" b="1" dirty="0" smtClean="0"/>
              <a:t>sistema integrato </a:t>
            </a:r>
            <a:r>
              <a:rPr lang="it-IT" dirty="0" smtClean="0"/>
              <a:t>perché garantito dalla partecipazione alla Rete di aziende operanti in tutti gli anelli del ciclo complessivo dei rifiuti </a:t>
            </a:r>
            <a:r>
              <a:rPr lang="it-IT" dirty="0" err="1" smtClean="0"/>
              <a:t>C&amp;D</a:t>
            </a:r>
            <a:r>
              <a:rPr lang="it-IT" dirty="0" smtClean="0"/>
              <a:t>: Costruzione, Demolizione, Raccolta, Trasporti specializzati, Selezione, Trattamento e Riciclo, Smaltimento, Estrazione di materiale vergine.</a:t>
            </a:r>
          </a:p>
          <a:p>
            <a:pPr algn="just"/>
            <a:endParaRPr lang="it-IT" dirty="0" smtClean="0"/>
          </a:p>
          <a:p>
            <a:pPr algn="just"/>
            <a:r>
              <a:rPr lang="it-IT" dirty="0" smtClean="0"/>
              <a:t>Traguardo è l’obiettivo europeo del 2020 del 70% di quantità di rifiuti da </a:t>
            </a:r>
            <a:r>
              <a:rPr lang="it-IT" dirty="0" err="1" smtClean="0"/>
              <a:t>C&amp;D</a:t>
            </a:r>
            <a:r>
              <a:rPr lang="it-IT" dirty="0" smtClean="0"/>
              <a:t> avviate al riciclo, contro l’attuale 10%.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magine 13" descr="riciclaggi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5166" y="1682822"/>
            <a:ext cx="3033159" cy="3033159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0" y="5867400"/>
            <a:ext cx="9144000" cy="373063"/>
          </a:xfrm>
          <a:prstGeom prst="rect">
            <a:avLst/>
          </a:prstGeom>
          <a:solidFill>
            <a:srgbClr val="077515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2051" name="Picture 1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80238" y="5976938"/>
            <a:ext cx="1689100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Rectangle 15"/>
          <p:cNvSpPr/>
          <p:nvPr/>
        </p:nvSpPr>
        <p:spPr>
          <a:xfrm>
            <a:off x="0" y="0"/>
            <a:ext cx="9144000" cy="373063"/>
          </a:xfrm>
          <a:prstGeom prst="rect">
            <a:avLst/>
          </a:prstGeom>
          <a:solidFill>
            <a:srgbClr val="077515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53" name="CasellaDiTesto 1"/>
          <p:cNvSpPr txBox="1">
            <a:spLocks noChangeArrowheads="1"/>
          </p:cNvSpPr>
          <p:nvPr/>
        </p:nvSpPr>
        <p:spPr bwMode="auto">
          <a:xfrm>
            <a:off x="4081463" y="5915025"/>
            <a:ext cx="28987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it-IT" sz="1200">
                <a:solidFill>
                  <a:schemeClr val="bg1"/>
                </a:solidFill>
                <a:latin typeface="SF Old Republic" pitchFamily="2" charset="0"/>
              </a:rPr>
              <a:t>LOMBARDIA. CRESCIAMOLA INSIEME.</a:t>
            </a:r>
          </a:p>
        </p:txBody>
      </p:sp>
      <p:sp>
        <p:nvSpPr>
          <p:cNvPr id="2054" name="CasellaDiTesto 5"/>
          <p:cNvSpPr txBox="1">
            <a:spLocks noChangeArrowheads="1"/>
          </p:cNvSpPr>
          <p:nvPr/>
        </p:nvSpPr>
        <p:spPr bwMode="auto">
          <a:xfrm>
            <a:off x="4378325" y="47625"/>
            <a:ext cx="4291013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r"/>
            <a:r>
              <a:rPr lang="it-IT" sz="1200">
                <a:solidFill>
                  <a:schemeClr val="bg1"/>
                </a:solidFill>
                <a:latin typeface="SF Old Republic" pitchFamily="2" charset="0"/>
              </a:rPr>
              <a:t>INDUSTRIA, ARTIGIANATO, EDILIZIA E COOPERAZIONE</a:t>
            </a:r>
          </a:p>
        </p:txBody>
      </p:sp>
      <p:sp>
        <p:nvSpPr>
          <p:cNvPr id="2056" name="CasellaDiTesto 7"/>
          <p:cNvSpPr txBox="1">
            <a:spLocks noChangeArrowheads="1"/>
          </p:cNvSpPr>
          <p:nvPr/>
        </p:nvSpPr>
        <p:spPr bwMode="auto">
          <a:xfrm>
            <a:off x="520700" y="5930900"/>
            <a:ext cx="2212975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300">
                <a:solidFill>
                  <a:schemeClr val="bg1"/>
                </a:solidFill>
                <a:latin typeface="SF Old Republic" pitchFamily="2" charset="0"/>
              </a:rPr>
              <a:t>Milano, 7 novembre 2012</a:t>
            </a:r>
          </a:p>
          <a:p>
            <a:endParaRPr lang="it-IT" sz="1400">
              <a:solidFill>
                <a:schemeClr val="bg1"/>
              </a:solidFill>
            </a:endParaRPr>
          </a:p>
        </p:txBody>
      </p:sp>
      <p:pic>
        <p:nvPicPr>
          <p:cNvPr id="9" name="Immagine 8" descr="Logo_CORIN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241" y="6296025"/>
            <a:ext cx="1087299" cy="561975"/>
          </a:xfrm>
          <a:prstGeom prst="rect">
            <a:avLst/>
          </a:prstGeom>
        </p:spPr>
      </p:pic>
      <p:sp>
        <p:nvSpPr>
          <p:cNvPr id="10" name="CasellaDiTesto 9"/>
          <p:cNvSpPr txBox="1"/>
          <p:nvPr/>
        </p:nvSpPr>
        <p:spPr>
          <a:xfrm>
            <a:off x="1270540" y="6433106"/>
            <a:ext cx="56218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b="1" dirty="0" smtClean="0"/>
              <a:t>Contratto di Rete per il recupero degli inerti da demolizione e costruzione</a:t>
            </a:r>
            <a:endParaRPr lang="it-IT" sz="1400" b="1" dirty="0"/>
          </a:p>
        </p:txBody>
      </p:sp>
      <p:graphicFrame>
        <p:nvGraphicFramePr>
          <p:cNvPr id="12" name="Segnaposto contenuto 5"/>
          <p:cNvGraphicFramePr>
            <a:graphicFrameLocks/>
          </p:cNvGraphicFramePr>
          <p:nvPr/>
        </p:nvGraphicFramePr>
        <p:xfrm>
          <a:off x="457200" y="712381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pic>
        <p:nvPicPr>
          <p:cNvPr id="11" name="Immagine 10" descr="Tutti i loghi.JP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36537" y="4715981"/>
            <a:ext cx="8450263" cy="104472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magine 14" descr="ricicl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26213" y="2208581"/>
            <a:ext cx="2143125" cy="2143125"/>
          </a:xfrm>
          <a:prstGeom prst="rect">
            <a:avLst/>
          </a:prstGeom>
        </p:spPr>
      </p:pic>
      <p:pic>
        <p:nvPicPr>
          <p:cNvPr id="14" name="Immagine 13" descr="Tutti i loghi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3241" y="4900613"/>
            <a:ext cx="8705850" cy="1076325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0" y="5867400"/>
            <a:ext cx="9144000" cy="373063"/>
          </a:xfrm>
          <a:prstGeom prst="rect">
            <a:avLst/>
          </a:prstGeom>
          <a:solidFill>
            <a:srgbClr val="077515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2051" name="Picture 13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80238" y="5976938"/>
            <a:ext cx="1689100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Rectangle 15"/>
          <p:cNvSpPr/>
          <p:nvPr/>
        </p:nvSpPr>
        <p:spPr>
          <a:xfrm>
            <a:off x="0" y="0"/>
            <a:ext cx="9144000" cy="373063"/>
          </a:xfrm>
          <a:prstGeom prst="rect">
            <a:avLst/>
          </a:prstGeom>
          <a:solidFill>
            <a:srgbClr val="077515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53" name="CasellaDiTesto 1"/>
          <p:cNvSpPr txBox="1">
            <a:spLocks noChangeArrowheads="1"/>
          </p:cNvSpPr>
          <p:nvPr/>
        </p:nvSpPr>
        <p:spPr bwMode="auto">
          <a:xfrm>
            <a:off x="4081463" y="5915025"/>
            <a:ext cx="28987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it-IT" sz="1200">
                <a:solidFill>
                  <a:schemeClr val="bg1"/>
                </a:solidFill>
                <a:latin typeface="SF Old Republic" pitchFamily="2" charset="0"/>
              </a:rPr>
              <a:t>LOMBARDIA. CRESCIAMOLA INSIEME.</a:t>
            </a:r>
          </a:p>
        </p:txBody>
      </p:sp>
      <p:sp>
        <p:nvSpPr>
          <p:cNvPr id="2054" name="CasellaDiTesto 5"/>
          <p:cNvSpPr txBox="1">
            <a:spLocks noChangeArrowheads="1"/>
          </p:cNvSpPr>
          <p:nvPr/>
        </p:nvSpPr>
        <p:spPr bwMode="auto">
          <a:xfrm>
            <a:off x="4378325" y="47625"/>
            <a:ext cx="4291013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r"/>
            <a:r>
              <a:rPr lang="it-IT" sz="1200">
                <a:solidFill>
                  <a:schemeClr val="bg1"/>
                </a:solidFill>
                <a:latin typeface="SF Old Republic" pitchFamily="2" charset="0"/>
              </a:rPr>
              <a:t>INDUSTRIA, ARTIGIANATO, EDILIZIA E COOPERAZIONE</a:t>
            </a:r>
          </a:p>
        </p:txBody>
      </p:sp>
      <p:sp>
        <p:nvSpPr>
          <p:cNvPr id="2056" name="CasellaDiTesto 7"/>
          <p:cNvSpPr txBox="1">
            <a:spLocks noChangeArrowheads="1"/>
          </p:cNvSpPr>
          <p:nvPr/>
        </p:nvSpPr>
        <p:spPr bwMode="auto">
          <a:xfrm>
            <a:off x="520700" y="5930900"/>
            <a:ext cx="2212975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300">
                <a:solidFill>
                  <a:schemeClr val="bg1"/>
                </a:solidFill>
                <a:latin typeface="SF Old Republic" pitchFamily="2" charset="0"/>
              </a:rPr>
              <a:t>Milano, 7 novembre 2012</a:t>
            </a:r>
          </a:p>
          <a:p>
            <a:endParaRPr lang="it-IT" sz="1400">
              <a:solidFill>
                <a:schemeClr val="bg1"/>
              </a:solidFill>
            </a:endParaRPr>
          </a:p>
        </p:txBody>
      </p:sp>
      <p:pic>
        <p:nvPicPr>
          <p:cNvPr id="9" name="Immagine 8" descr="Logo_CORIN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3241" y="6296025"/>
            <a:ext cx="1087299" cy="561975"/>
          </a:xfrm>
          <a:prstGeom prst="rect">
            <a:avLst/>
          </a:prstGeom>
        </p:spPr>
      </p:pic>
      <p:sp>
        <p:nvSpPr>
          <p:cNvPr id="10" name="CasellaDiTesto 9"/>
          <p:cNvSpPr txBox="1"/>
          <p:nvPr/>
        </p:nvSpPr>
        <p:spPr>
          <a:xfrm>
            <a:off x="1270540" y="6433106"/>
            <a:ext cx="56218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b="1" dirty="0" smtClean="0"/>
              <a:t>Contratto di Rete per il recupero degli inerti da demolizione e costruzione</a:t>
            </a:r>
            <a:endParaRPr lang="it-IT" sz="1400" b="1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329609" y="552893"/>
            <a:ext cx="8339729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 smtClean="0"/>
              <a:t>Obiettivi della Rete di Imprese</a:t>
            </a:r>
          </a:p>
          <a:p>
            <a:endParaRPr lang="it-IT" dirty="0"/>
          </a:p>
          <a:p>
            <a:pPr algn="just"/>
            <a:r>
              <a:rPr lang="it-IT" dirty="0" smtClean="0"/>
              <a:t>La </a:t>
            </a:r>
            <a:r>
              <a:rPr lang="it-IT" b="1" dirty="0" smtClean="0"/>
              <a:t>Rete CORIN</a:t>
            </a:r>
            <a:r>
              <a:rPr lang="it-IT" dirty="0" smtClean="0"/>
              <a:t>, formata da produttori, trasformatori e riciclatori, utilizzatori di materiale proveniente da rifiuti da costruzione e demolizione sotto forma di inerti non pericolosi, ha, sinteticamente, i seguenti obiettivi:</a:t>
            </a:r>
          </a:p>
          <a:p>
            <a:pPr algn="just"/>
            <a:endParaRPr lang="it-IT" dirty="0" smtClean="0"/>
          </a:p>
          <a:p>
            <a:pPr>
              <a:buFont typeface="Wingdings" pitchFamily="2" charset="2"/>
              <a:buChar char="ü"/>
            </a:pPr>
            <a:r>
              <a:rPr lang="it-IT" dirty="0" smtClean="0"/>
              <a:t> Valorizzazione degli aggregati riciclati, attraverso la certificazione di tutte le varie fasi  </a:t>
            </a:r>
          </a:p>
          <a:p>
            <a:r>
              <a:rPr lang="it-IT" dirty="0" smtClean="0"/>
              <a:t>     della filiera dei rifiuti C&amp;D.</a:t>
            </a:r>
          </a:p>
          <a:p>
            <a:endParaRPr lang="it-IT" dirty="0" smtClean="0"/>
          </a:p>
          <a:p>
            <a:pPr algn="just">
              <a:buFont typeface="Wingdings" pitchFamily="2" charset="2"/>
              <a:buChar char="ü"/>
            </a:pPr>
            <a:r>
              <a:rPr lang="it-IT" dirty="0" smtClean="0"/>
              <a:t> Realizzazione di un marchio di qualità che attesti, oltre alla qualità ed alle </a:t>
            </a:r>
          </a:p>
          <a:p>
            <a:pPr algn="just"/>
            <a:r>
              <a:rPr lang="it-IT" dirty="0" smtClean="0"/>
              <a:t>     caratteristiche tecniche del prodotto, anche tutte le lavorazioni della filiera.</a:t>
            </a:r>
          </a:p>
          <a:p>
            <a:pPr algn="just"/>
            <a:endParaRPr lang="it-IT" dirty="0" smtClean="0"/>
          </a:p>
          <a:p>
            <a:pPr>
              <a:buFont typeface="Wingdings" pitchFamily="2" charset="2"/>
              <a:buChar char="ü"/>
            </a:pPr>
            <a:r>
              <a:rPr lang="it-IT" dirty="0" smtClean="0"/>
              <a:t> Inserimento dell’impiego degli aggregati riciclati negli appalti della P.A. in </a:t>
            </a:r>
          </a:p>
          <a:p>
            <a:r>
              <a:rPr lang="it-IT" dirty="0" smtClean="0"/>
              <a:t>    percentuale nettamente maggiore rispetto all’attuale.</a:t>
            </a:r>
          </a:p>
          <a:p>
            <a:endParaRPr lang="it-IT" dirty="0" smtClean="0"/>
          </a:p>
          <a:p>
            <a:pPr>
              <a:buFont typeface="Wingdings" pitchFamily="2" charset="2"/>
              <a:buChar char="ü"/>
            </a:pPr>
            <a:r>
              <a:rPr lang="it-IT" dirty="0" smtClean="0"/>
              <a:t> Promozione di accordi fra aderenti alla Rete e P.A., a livello locale, regionale e </a:t>
            </a:r>
          </a:p>
          <a:p>
            <a:r>
              <a:rPr lang="it-IT" dirty="0" smtClean="0"/>
              <a:t>     nazionale</a:t>
            </a:r>
            <a:endParaRPr lang="it-IT" dirty="0"/>
          </a:p>
        </p:txBody>
      </p:sp>
      <p:pic>
        <p:nvPicPr>
          <p:cNvPr id="12" name="Immagine 11" descr="Corin_quadretto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79208" y="778984"/>
            <a:ext cx="454467" cy="46783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magine 13" descr="Tutti i loghi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242" y="4818244"/>
            <a:ext cx="8486096" cy="1049157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0" y="5867400"/>
            <a:ext cx="9144000" cy="373063"/>
          </a:xfrm>
          <a:prstGeom prst="rect">
            <a:avLst/>
          </a:prstGeom>
          <a:solidFill>
            <a:srgbClr val="077515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2051" name="Picture 1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80238" y="5976938"/>
            <a:ext cx="1689100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Rectangle 15"/>
          <p:cNvSpPr/>
          <p:nvPr/>
        </p:nvSpPr>
        <p:spPr>
          <a:xfrm>
            <a:off x="0" y="0"/>
            <a:ext cx="9144000" cy="373063"/>
          </a:xfrm>
          <a:prstGeom prst="rect">
            <a:avLst/>
          </a:prstGeom>
          <a:solidFill>
            <a:srgbClr val="077515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53" name="CasellaDiTesto 1"/>
          <p:cNvSpPr txBox="1">
            <a:spLocks noChangeArrowheads="1"/>
          </p:cNvSpPr>
          <p:nvPr/>
        </p:nvSpPr>
        <p:spPr bwMode="auto">
          <a:xfrm>
            <a:off x="4081463" y="5915025"/>
            <a:ext cx="28987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it-IT" sz="1200">
                <a:solidFill>
                  <a:schemeClr val="bg1"/>
                </a:solidFill>
                <a:latin typeface="SF Old Republic" pitchFamily="2" charset="0"/>
              </a:rPr>
              <a:t>LOMBARDIA. CRESCIAMOLA INSIEME.</a:t>
            </a:r>
          </a:p>
        </p:txBody>
      </p:sp>
      <p:sp>
        <p:nvSpPr>
          <p:cNvPr id="2054" name="CasellaDiTesto 5"/>
          <p:cNvSpPr txBox="1">
            <a:spLocks noChangeArrowheads="1"/>
          </p:cNvSpPr>
          <p:nvPr/>
        </p:nvSpPr>
        <p:spPr bwMode="auto">
          <a:xfrm>
            <a:off x="4378325" y="47625"/>
            <a:ext cx="4291013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r"/>
            <a:r>
              <a:rPr lang="it-IT" sz="1200">
                <a:solidFill>
                  <a:schemeClr val="bg1"/>
                </a:solidFill>
                <a:latin typeface="SF Old Republic" pitchFamily="2" charset="0"/>
              </a:rPr>
              <a:t>INDUSTRIA, ARTIGIANATO, EDILIZIA E COOPERAZIONE</a:t>
            </a:r>
          </a:p>
        </p:txBody>
      </p:sp>
      <p:sp>
        <p:nvSpPr>
          <p:cNvPr id="2056" name="CasellaDiTesto 7"/>
          <p:cNvSpPr txBox="1">
            <a:spLocks noChangeArrowheads="1"/>
          </p:cNvSpPr>
          <p:nvPr/>
        </p:nvSpPr>
        <p:spPr bwMode="auto">
          <a:xfrm>
            <a:off x="520700" y="5930900"/>
            <a:ext cx="2212975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300">
                <a:solidFill>
                  <a:schemeClr val="bg1"/>
                </a:solidFill>
                <a:latin typeface="SF Old Republic" pitchFamily="2" charset="0"/>
              </a:rPr>
              <a:t>Milano, 7 novembre 2012</a:t>
            </a:r>
          </a:p>
          <a:p>
            <a:endParaRPr lang="it-IT" sz="1400">
              <a:solidFill>
                <a:schemeClr val="bg1"/>
              </a:solidFill>
            </a:endParaRPr>
          </a:p>
        </p:txBody>
      </p:sp>
      <p:pic>
        <p:nvPicPr>
          <p:cNvPr id="9" name="Immagine 8" descr="Logo_CORIN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241" y="6296025"/>
            <a:ext cx="1087299" cy="561975"/>
          </a:xfrm>
          <a:prstGeom prst="rect">
            <a:avLst/>
          </a:prstGeom>
        </p:spPr>
      </p:pic>
      <p:sp>
        <p:nvSpPr>
          <p:cNvPr id="10" name="CasellaDiTesto 9"/>
          <p:cNvSpPr txBox="1"/>
          <p:nvPr/>
        </p:nvSpPr>
        <p:spPr>
          <a:xfrm>
            <a:off x="1270540" y="6433106"/>
            <a:ext cx="56218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b="1" dirty="0" smtClean="0"/>
              <a:t>Contratto di Rete per il recupero degli inerti da demolizione e costruzione</a:t>
            </a:r>
            <a:endParaRPr lang="it-IT" sz="1400" b="1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329609" y="778984"/>
            <a:ext cx="8339729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 smtClean="0"/>
              <a:t>Obiettivi della Rete di Imprese verso gli aderenti</a:t>
            </a:r>
          </a:p>
          <a:p>
            <a:endParaRPr lang="it-IT" dirty="0"/>
          </a:p>
          <a:p>
            <a:pPr algn="just"/>
            <a:r>
              <a:rPr lang="it-IT" dirty="0" smtClean="0"/>
              <a:t>La </a:t>
            </a:r>
            <a:r>
              <a:rPr lang="it-IT" b="1" dirty="0" smtClean="0"/>
              <a:t>Rete CORIN</a:t>
            </a:r>
            <a:r>
              <a:rPr lang="it-IT" dirty="0" smtClean="0"/>
              <a:t> ha, nei confronti delle Aziende partecipanti, i seguenti obiettivi:</a:t>
            </a:r>
          </a:p>
          <a:p>
            <a:pPr algn="just"/>
            <a:endParaRPr lang="it-IT" dirty="0" smtClean="0"/>
          </a:p>
          <a:p>
            <a:pPr>
              <a:buFont typeface="Wingdings" pitchFamily="2" charset="2"/>
              <a:buChar char="ü"/>
            </a:pPr>
            <a:r>
              <a:rPr lang="it-IT" dirty="0" smtClean="0"/>
              <a:t> qualificare  le produzioni e i prodotti riciclati, da parte delle imprese di </a:t>
            </a:r>
          </a:p>
          <a:p>
            <a:r>
              <a:rPr lang="it-IT" dirty="0" smtClean="0"/>
              <a:t>     trattamento e riciclo.</a:t>
            </a:r>
          </a:p>
          <a:p>
            <a:endParaRPr lang="it-IT" dirty="0" smtClean="0"/>
          </a:p>
          <a:p>
            <a:pPr algn="just">
              <a:buFont typeface="Wingdings" pitchFamily="2" charset="2"/>
              <a:buChar char="ü"/>
            </a:pPr>
            <a:r>
              <a:rPr lang="it-IT" dirty="0" smtClean="0"/>
              <a:t> Proporre le imprese di demolizioni quali attori principale e iniziali della qualità degli </a:t>
            </a:r>
          </a:p>
          <a:p>
            <a:pPr algn="just"/>
            <a:r>
              <a:rPr lang="it-IT" dirty="0" smtClean="0"/>
              <a:t>     aggregati riciclati.</a:t>
            </a:r>
          </a:p>
          <a:p>
            <a:pPr algn="just"/>
            <a:endParaRPr lang="it-IT" dirty="0" smtClean="0"/>
          </a:p>
          <a:p>
            <a:pPr>
              <a:buFont typeface="Wingdings" pitchFamily="2" charset="2"/>
              <a:buChar char="ü"/>
            </a:pPr>
            <a:r>
              <a:rPr lang="it-IT" dirty="0" smtClean="0"/>
              <a:t> Coinvolgere le imprese di estrazione nella messa a punto e sviluppo di aggregati  </a:t>
            </a:r>
          </a:p>
          <a:p>
            <a:r>
              <a:rPr lang="it-IT" dirty="0" smtClean="0"/>
              <a:t>     composti – </a:t>
            </a:r>
            <a:r>
              <a:rPr lang="it-IT" i="1" dirty="0" smtClean="0"/>
              <a:t>naturali + riciclati </a:t>
            </a:r>
            <a:r>
              <a:rPr lang="it-IT" dirty="0" smtClean="0"/>
              <a:t>– di qualità per applicazioni avanzate.</a:t>
            </a:r>
          </a:p>
          <a:p>
            <a:endParaRPr lang="it-IT" dirty="0" smtClean="0"/>
          </a:p>
          <a:p>
            <a:pPr>
              <a:buFont typeface="Wingdings" pitchFamily="2" charset="2"/>
              <a:buChar char="ü"/>
            </a:pPr>
            <a:r>
              <a:rPr lang="it-IT" dirty="0" smtClean="0"/>
              <a:t> Garantire alle imprese di costruzione un alto livello qualitativo sia nelle attività di </a:t>
            </a:r>
          </a:p>
          <a:p>
            <a:r>
              <a:rPr lang="it-IT" dirty="0" smtClean="0"/>
              <a:t>    demolizione che nella fornitura di riciclati, oltre che offrire una chiusura efficace  del  </a:t>
            </a:r>
          </a:p>
          <a:p>
            <a:r>
              <a:rPr lang="it-IT" dirty="0" smtClean="0"/>
              <a:t>    ciclo di smaltimento.</a:t>
            </a:r>
            <a:endParaRPr lang="it-IT" dirty="0"/>
          </a:p>
        </p:txBody>
      </p:sp>
      <p:pic>
        <p:nvPicPr>
          <p:cNvPr id="12" name="Immagine 11" descr="Corin_quadretto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70540" y="778984"/>
            <a:ext cx="454467" cy="46783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magine 13" descr="Tutti i loghi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241" y="4825557"/>
            <a:ext cx="8705850" cy="1076325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0" y="5867400"/>
            <a:ext cx="9144000" cy="373063"/>
          </a:xfrm>
          <a:prstGeom prst="rect">
            <a:avLst/>
          </a:prstGeom>
          <a:solidFill>
            <a:srgbClr val="077515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2051" name="Picture 1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80238" y="5976938"/>
            <a:ext cx="1689100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Rectangle 15"/>
          <p:cNvSpPr/>
          <p:nvPr/>
        </p:nvSpPr>
        <p:spPr>
          <a:xfrm>
            <a:off x="0" y="0"/>
            <a:ext cx="9144000" cy="373063"/>
          </a:xfrm>
          <a:prstGeom prst="rect">
            <a:avLst/>
          </a:prstGeom>
          <a:solidFill>
            <a:srgbClr val="077515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53" name="CasellaDiTesto 1"/>
          <p:cNvSpPr txBox="1">
            <a:spLocks noChangeArrowheads="1"/>
          </p:cNvSpPr>
          <p:nvPr/>
        </p:nvSpPr>
        <p:spPr bwMode="auto">
          <a:xfrm>
            <a:off x="4081463" y="5915025"/>
            <a:ext cx="28987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it-IT" sz="1200">
                <a:solidFill>
                  <a:schemeClr val="bg1"/>
                </a:solidFill>
                <a:latin typeface="SF Old Republic" pitchFamily="2" charset="0"/>
              </a:rPr>
              <a:t>LOMBARDIA. CRESCIAMOLA INSIEME.</a:t>
            </a:r>
          </a:p>
        </p:txBody>
      </p:sp>
      <p:sp>
        <p:nvSpPr>
          <p:cNvPr id="2054" name="CasellaDiTesto 5"/>
          <p:cNvSpPr txBox="1">
            <a:spLocks noChangeArrowheads="1"/>
          </p:cNvSpPr>
          <p:nvPr/>
        </p:nvSpPr>
        <p:spPr bwMode="auto">
          <a:xfrm>
            <a:off x="4378325" y="47625"/>
            <a:ext cx="4291013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r"/>
            <a:r>
              <a:rPr lang="it-IT" sz="1200">
                <a:solidFill>
                  <a:schemeClr val="bg1"/>
                </a:solidFill>
                <a:latin typeface="SF Old Republic" pitchFamily="2" charset="0"/>
              </a:rPr>
              <a:t>INDUSTRIA, ARTIGIANATO, EDILIZIA E COOPERAZIONE</a:t>
            </a:r>
          </a:p>
        </p:txBody>
      </p:sp>
      <p:sp>
        <p:nvSpPr>
          <p:cNvPr id="2056" name="CasellaDiTesto 7"/>
          <p:cNvSpPr txBox="1">
            <a:spLocks noChangeArrowheads="1"/>
          </p:cNvSpPr>
          <p:nvPr/>
        </p:nvSpPr>
        <p:spPr bwMode="auto">
          <a:xfrm>
            <a:off x="520700" y="5930900"/>
            <a:ext cx="2212975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300">
                <a:solidFill>
                  <a:schemeClr val="bg1"/>
                </a:solidFill>
                <a:latin typeface="SF Old Republic" pitchFamily="2" charset="0"/>
              </a:rPr>
              <a:t>Milano, 7 novembre 2012</a:t>
            </a:r>
          </a:p>
          <a:p>
            <a:endParaRPr lang="it-IT" sz="1400">
              <a:solidFill>
                <a:schemeClr val="bg1"/>
              </a:solidFill>
            </a:endParaRPr>
          </a:p>
        </p:txBody>
      </p:sp>
      <p:pic>
        <p:nvPicPr>
          <p:cNvPr id="9" name="Immagine 8" descr="Logo_CORIN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241" y="6296025"/>
            <a:ext cx="1087299" cy="561975"/>
          </a:xfrm>
          <a:prstGeom prst="rect">
            <a:avLst/>
          </a:prstGeom>
        </p:spPr>
      </p:pic>
      <p:sp>
        <p:nvSpPr>
          <p:cNvPr id="10" name="CasellaDiTesto 9"/>
          <p:cNvSpPr txBox="1"/>
          <p:nvPr/>
        </p:nvSpPr>
        <p:spPr>
          <a:xfrm>
            <a:off x="1270540" y="6433106"/>
            <a:ext cx="56218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b="1" dirty="0" smtClean="0"/>
              <a:t>Contratto di Rete per il recupero degli inerti da demolizione e costruzione</a:t>
            </a:r>
            <a:endParaRPr lang="it-IT" sz="1400" b="1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329609" y="531628"/>
            <a:ext cx="8339729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 smtClean="0"/>
              <a:t>Ruolo delle Aziende partecipanti nella Rete</a:t>
            </a:r>
          </a:p>
          <a:p>
            <a:endParaRPr lang="it-IT" dirty="0" smtClean="0"/>
          </a:p>
          <a:p>
            <a:pPr algn="just">
              <a:buFont typeface="Arial" charset="0"/>
              <a:buChar char="•"/>
            </a:pPr>
            <a:r>
              <a:rPr lang="it-IT" dirty="0" smtClean="0"/>
              <a:t> </a:t>
            </a:r>
            <a:r>
              <a:rPr lang="it-IT" b="1" dirty="0" smtClean="0"/>
              <a:t>COGHI Spa</a:t>
            </a:r>
            <a:r>
              <a:rPr lang="it-IT" dirty="0" smtClean="0"/>
              <a:t>:  curerà, nello specifico, le tecniche, tecnologie e best </a:t>
            </a:r>
            <a:r>
              <a:rPr lang="it-IT" dirty="0" err="1" smtClean="0"/>
              <a:t>practice</a:t>
            </a:r>
            <a:r>
              <a:rPr lang="it-IT" dirty="0" smtClean="0"/>
              <a:t> per la fase di demolizione e/o di scavi di cantiere, sviluppando la </a:t>
            </a:r>
            <a:r>
              <a:rPr lang="it-IT" b="1" dirty="0" smtClean="0"/>
              <a:t>demolizione selettiva </a:t>
            </a:r>
            <a:r>
              <a:rPr lang="it-IT" dirty="0" smtClean="0"/>
              <a:t>e l’impiego di </a:t>
            </a:r>
            <a:r>
              <a:rPr lang="it-IT" b="1" dirty="0" smtClean="0"/>
              <a:t>aggregati riciclati </a:t>
            </a:r>
            <a:r>
              <a:rPr lang="it-IT" dirty="0" smtClean="0"/>
              <a:t>secondo standard da trasferire ad altre imprese similari e a i produttori di aggregati riciclati per la messa a punto e il “fine </a:t>
            </a:r>
            <a:r>
              <a:rPr lang="it-IT" dirty="0" err="1" smtClean="0"/>
              <a:t>tuning</a:t>
            </a:r>
            <a:r>
              <a:rPr lang="it-IT" dirty="0" smtClean="0"/>
              <a:t>” di nuove miscele.</a:t>
            </a:r>
          </a:p>
          <a:p>
            <a:pPr algn="just"/>
            <a:endParaRPr lang="it-IT" dirty="0" smtClean="0"/>
          </a:p>
          <a:p>
            <a:pPr algn="just">
              <a:buFont typeface="Arial" charset="0"/>
              <a:buChar char="•"/>
            </a:pPr>
            <a:r>
              <a:rPr lang="it-IT" dirty="0" smtClean="0"/>
              <a:t> </a:t>
            </a:r>
            <a:r>
              <a:rPr lang="it-IT" b="1" dirty="0" smtClean="0"/>
              <a:t>NOVA BETON Srl</a:t>
            </a:r>
            <a:r>
              <a:rPr lang="it-IT" dirty="0" smtClean="0"/>
              <a:t>: le caratteristiche produttive dell’Azienda e le dotazioni tecniche di analisi la rendono, all’interno della Rete, il soggetto ideale per sviluppare, mettere a punto e testare i prodotti più innovativi nell’impiego di aggregati riciclati: cioè l’uso di questi materiali e delle miscele con essi realizzate nella produzione di calcestruzzi finalizzati ad </a:t>
            </a:r>
            <a:r>
              <a:rPr lang="it-IT" b="1" dirty="0" smtClean="0"/>
              <a:t>impieghi “speciali”.</a:t>
            </a:r>
          </a:p>
          <a:p>
            <a:pPr algn="just"/>
            <a:endParaRPr lang="it-IT" dirty="0" smtClean="0"/>
          </a:p>
          <a:p>
            <a:pPr algn="just">
              <a:buFont typeface="Arial" charset="0"/>
              <a:buChar char="•"/>
            </a:pPr>
            <a:r>
              <a:rPr lang="it-IT" dirty="0" smtClean="0"/>
              <a:t> </a:t>
            </a:r>
            <a:r>
              <a:rPr lang="it-IT" b="1" dirty="0" smtClean="0"/>
              <a:t>PALVARINI Srl</a:t>
            </a:r>
            <a:r>
              <a:rPr lang="it-IT" dirty="0" smtClean="0"/>
              <a:t>: grazie alla sua esperienza e specializzazione, rappresenta l’ambiente ottimale per mettere a punto nuove formulazioni di aggregati e testare le miscele, realizzate in fase di studio e di prove materiali, destinate alle </a:t>
            </a:r>
            <a:r>
              <a:rPr lang="it-IT" b="1" dirty="0" smtClean="0"/>
              <a:t>applicazioni relative alla viabilità.</a:t>
            </a:r>
            <a:endParaRPr lang="it-IT" b="1" dirty="0"/>
          </a:p>
        </p:txBody>
      </p:sp>
      <p:pic>
        <p:nvPicPr>
          <p:cNvPr id="12" name="Immagine 11" descr="Corin_quadretto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48747" y="531628"/>
            <a:ext cx="454467" cy="46783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5867400"/>
            <a:ext cx="9144000" cy="373063"/>
          </a:xfrm>
          <a:prstGeom prst="rect">
            <a:avLst/>
          </a:prstGeom>
          <a:solidFill>
            <a:srgbClr val="077515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2051" name="Picture 1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80238" y="5976938"/>
            <a:ext cx="1689100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Rectangle 15"/>
          <p:cNvSpPr/>
          <p:nvPr/>
        </p:nvSpPr>
        <p:spPr>
          <a:xfrm>
            <a:off x="0" y="0"/>
            <a:ext cx="9144000" cy="373063"/>
          </a:xfrm>
          <a:prstGeom prst="rect">
            <a:avLst/>
          </a:prstGeom>
          <a:solidFill>
            <a:srgbClr val="077515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53" name="CasellaDiTesto 1"/>
          <p:cNvSpPr txBox="1">
            <a:spLocks noChangeArrowheads="1"/>
          </p:cNvSpPr>
          <p:nvPr/>
        </p:nvSpPr>
        <p:spPr bwMode="auto">
          <a:xfrm>
            <a:off x="4081463" y="5915025"/>
            <a:ext cx="28987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it-IT" sz="1200">
                <a:solidFill>
                  <a:schemeClr val="bg1"/>
                </a:solidFill>
                <a:latin typeface="SF Old Republic" pitchFamily="2" charset="0"/>
              </a:rPr>
              <a:t>LOMBARDIA. CRESCIAMOLA INSIEME.</a:t>
            </a:r>
          </a:p>
        </p:txBody>
      </p:sp>
      <p:sp>
        <p:nvSpPr>
          <p:cNvPr id="2054" name="CasellaDiTesto 5"/>
          <p:cNvSpPr txBox="1">
            <a:spLocks noChangeArrowheads="1"/>
          </p:cNvSpPr>
          <p:nvPr/>
        </p:nvSpPr>
        <p:spPr bwMode="auto">
          <a:xfrm>
            <a:off x="4378325" y="47625"/>
            <a:ext cx="4291013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r"/>
            <a:r>
              <a:rPr lang="it-IT" sz="1200">
                <a:solidFill>
                  <a:schemeClr val="bg1"/>
                </a:solidFill>
                <a:latin typeface="SF Old Republic" pitchFamily="2" charset="0"/>
              </a:rPr>
              <a:t>INDUSTRIA, ARTIGIANATO, EDILIZIA E COOPERAZIONE</a:t>
            </a:r>
          </a:p>
        </p:txBody>
      </p:sp>
      <p:sp>
        <p:nvSpPr>
          <p:cNvPr id="2056" name="CasellaDiTesto 7"/>
          <p:cNvSpPr txBox="1">
            <a:spLocks noChangeArrowheads="1"/>
          </p:cNvSpPr>
          <p:nvPr/>
        </p:nvSpPr>
        <p:spPr bwMode="auto">
          <a:xfrm>
            <a:off x="520700" y="5930900"/>
            <a:ext cx="2212975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300">
                <a:solidFill>
                  <a:schemeClr val="bg1"/>
                </a:solidFill>
                <a:latin typeface="SF Old Republic" pitchFamily="2" charset="0"/>
              </a:rPr>
              <a:t>Milano, 7 novembre 2012</a:t>
            </a:r>
          </a:p>
          <a:p>
            <a:endParaRPr lang="it-IT" sz="1400">
              <a:solidFill>
                <a:schemeClr val="bg1"/>
              </a:solidFill>
            </a:endParaRPr>
          </a:p>
        </p:txBody>
      </p:sp>
      <p:pic>
        <p:nvPicPr>
          <p:cNvPr id="9" name="Immagine 8" descr="Logo_CORI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3241" y="6296025"/>
            <a:ext cx="1087299" cy="561975"/>
          </a:xfrm>
          <a:prstGeom prst="rect">
            <a:avLst/>
          </a:prstGeom>
        </p:spPr>
      </p:pic>
      <p:sp>
        <p:nvSpPr>
          <p:cNvPr id="10" name="CasellaDiTesto 9"/>
          <p:cNvSpPr txBox="1"/>
          <p:nvPr/>
        </p:nvSpPr>
        <p:spPr>
          <a:xfrm>
            <a:off x="1270540" y="6433106"/>
            <a:ext cx="56218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b="1" dirty="0" smtClean="0"/>
              <a:t>Contratto di Rete per il recupero degli inerti da demolizione e costruzione</a:t>
            </a:r>
            <a:endParaRPr lang="it-IT" sz="1400" b="1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329609" y="778984"/>
            <a:ext cx="833972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 smtClean="0"/>
          </a:p>
          <a:p>
            <a:pPr algn="just">
              <a:buFont typeface="Arial" charset="0"/>
              <a:buChar char="•"/>
            </a:pPr>
            <a:r>
              <a:rPr lang="it-IT" dirty="0" smtClean="0"/>
              <a:t> </a:t>
            </a:r>
            <a:r>
              <a:rPr lang="it-IT" b="1" dirty="0" smtClean="0"/>
              <a:t>PATTARINI SRL</a:t>
            </a:r>
            <a:r>
              <a:rPr lang="it-IT" dirty="0" smtClean="0"/>
              <a:t>: date le caratteristiche delle attività diversificate in cui opera, è il soggetto deputato  a curare gli aspetti relativi allo </a:t>
            </a:r>
            <a:r>
              <a:rPr lang="it-IT" b="1" dirty="0" smtClean="0"/>
              <a:t>sviluppo di nuove formulazioni</a:t>
            </a:r>
            <a:r>
              <a:rPr lang="it-IT" dirty="0" smtClean="0"/>
              <a:t>, oltre che a fornire l’esperienza diretta riguardo l’attività di produzione </a:t>
            </a:r>
            <a:r>
              <a:rPr lang="it-IT" dirty="0" err="1" smtClean="0"/>
              <a:t>C&amp;D</a:t>
            </a:r>
            <a:r>
              <a:rPr lang="it-IT" dirty="0" smtClean="0"/>
              <a:t> da due segmenti interessanti: gli scavi e i ripristini ambientali (le bonifiche).</a:t>
            </a:r>
          </a:p>
          <a:p>
            <a:pPr algn="just"/>
            <a:endParaRPr lang="it-IT" dirty="0" smtClean="0"/>
          </a:p>
          <a:p>
            <a:pPr algn="just">
              <a:buFont typeface="Arial" charset="0"/>
              <a:buChar char="•"/>
            </a:pPr>
            <a:r>
              <a:rPr lang="it-IT" dirty="0" smtClean="0"/>
              <a:t> </a:t>
            </a:r>
            <a:r>
              <a:rPr lang="it-IT" b="1" dirty="0" smtClean="0"/>
              <a:t>ROFFIA Srl</a:t>
            </a:r>
            <a:r>
              <a:rPr lang="it-IT" dirty="0" smtClean="0"/>
              <a:t>: è la responsabile del progetto e si occupa del ritiro e del </a:t>
            </a:r>
            <a:r>
              <a:rPr lang="it-IT" b="1" dirty="0" smtClean="0"/>
              <a:t>trattamento dei materiali da </a:t>
            </a:r>
            <a:r>
              <a:rPr lang="it-IT" b="1" dirty="0" err="1" smtClean="0"/>
              <a:t>C&amp;D</a:t>
            </a:r>
            <a:r>
              <a:rPr lang="it-IT" b="1" dirty="0" smtClean="0"/>
              <a:t> </a:t>
            </a:r>
            <a:r>
              <a:rPr lang="it-IT" dirty="0" smtClean="0"/>
              <a:t>e della successiva </a:t>
            </a:r>
            <a:r>
              <a:rPr lang="it-IT" b="1" dirty="0" smtClean="0"/>
              <a:t>immissione nel mercato degli aggregati riciclati</a:t>
            </a:r>
            <a:r>
              <a:rPr lang="it-IT" dirty="0" smtClean="0"/>
              <a:t>.</a:t>
            </a:r>
            <a:endParaRPr lang="it-IT" dirty="0"/>
          </a:p>
        </p:txBody>
      </p:sp>
      <p:pic>
        <p:nvPicPr>
          <p:cNvPr id="17" name="Immagine 16" descr="Tutti i loghi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241" y="4791075"/>
            <a:ext cx="8705850" cy="10763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5867400"/>
            <a:ext cx="9144000" cy="373063"/>
          </a:xfrm>
          <a:prstGeom prst="rect">
            <a:avLst/>
          </a:prstGeom>
          <a:solidFill>
            <a:srgbClr val="077515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2051" name="Picture 1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80238" y="5976938"/>
            <a:ext cx="1689100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Rectangle 15"/>
          <p:cNvSpPr/>
          <p:nvPr/>
        </p:nvSpPr>
        <p:spPr>
          <a:xfrm>
            <a:off x="0" y="0"/>
            <a:ext cx="9144000" cy="373063"/>
          </a:xfrm>
          <a:prstGeom prst="rect">
            <a:avLst/>
          </a:prstGeom>
          <a:solidFill>
            <a:srgbClr val="077515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53" name="CasellaDiTesto 1"/>
          <p:cNvSpPr txBox="1">
            <a:spLocks noChangeArrowheads="1"/>
          </p:cNvSpPr>
          <p:nvPr/>
        </p:nvSpPr>
        <p:spPr bwMode="auto">
          <a:xfrm>
            <a:off x="4081463" y="5915025"/>
            <a:ext cx="28987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it-IT" sz="1200">
                <a:solidFill>
                  <a:schemeClr val="bg1"/>
                </a:solidFill>
                <a:latin typeface="SF Old Republic" pitchFamily="2" charset="0"/>
              </a:rPr>
              <a:t>LOMBARDIA. CRESCIAMOLA INSIEME.</a:t>
            </a:r>
          </a:p>
        </p:txBody>
      </p:sp>
      <p:sp>
        <p:nvSpPr>
          <p:cNvPr id="2054" name="CasellaDiTesto 5"/>
          <p:cNvSpPr txBox="1">
            <a:spLocks noChangeArrowheads="1"/>
          </p:cNvSpPr>
          <p:nvPr/>
        </p:nvSpPr>
        <p:spPr bwMode="auto">
          <a:xfrm>
            <a:off x="4378325" y="47625"/>
            <a:ext cx="4291013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r"/>
            <a:r>
              <a:rPr lang="it-IT" sz="1200">
                <a:solidFill>
                  <a:schemeClr val="bg1"/>
                </a:solidFill>
                <a:latin typeface="SF Old Republic" pitchFamily="2" charset="0"/>
              </a:rPr>
              <a:t>INDUSTRIA, ARTIGIANATO, EDILIZIA E COOPERAZIONE</a:t>
            </a:r>
          </a:p>
        </p:txBody>
      </p:sp>
      <p:sp>
        <p:nvSpPr>
          <p:cNvPr id="2056" name="CasellaDiTesto 7"/>
          <p:cNvSpPr txBox="1">
            <a:spLocks noChangeArrowheads="1"/>
          </p:cNvSpPr>
          <p:nvPr/>
        </p:nvSpPr>
        <p:spPr bwMode="auto">
          <a:xfrm>
            <a:off x="520700" y="5930900"/>
            <a:ext cx="2212975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300">
                <a:solidFill>
                  <a:schemeClr val="bg1"/>
                </a:solidFill>
                <a:latin typeface="SF Old Republic" pitchFamily="2" charset="0"/>
              </a:rPr>
              <a:t>Milano, 7 novembre 2012</a:t>
            </a:r>
          </a:p>
          <a:p>
            <a:endParaRPr lang="it-IT" sz="1400">
              <a:solidFill>
                <a:schemeClr val="bg1"/>
              </a:solidFill>
            </a:endParaRPr>
          </a:p>
        </p:txBody>
      </p:sp>
      <p:pic>
        <p:nvPicPr>
          <p:cNvPr id="9" name="Immagine 8" descr="Logo_CORI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3241" y="6296025"/>
            <a:ext cx="1087299" cy="561975"/>
          </a:xfrm>
          <a:prstGeom prst="rect">
            <a:avLst/>
          </a:prstGeom>
        </p:spPr>
      </p:pic>
      <p:sp>
        <p:nvSpPr>
          <p:cNvPr id="10" name="CasellaDiTesto 9"/>
          <p:cNvSpPr txBox="1"/>
          <p:nvPr/>
        </p:nvSpPr>
        <p:spPr>
          <a:xfrm>
            <a:off x="1270540" y="6433106"/>
            <a:ext cx="56218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b="1" dirty="0" smtClean="0"/>
              <a:t>Contratto di Rete per il recupero degli inerti da demolizione e costruzione</a:t>
            </a:r>
            <a:endParaRPr lang="it-IT" sz="1400" b="1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329609" y="778984"/>
            <a:ext cx="8339729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dirty="0" smtClean="0"/>
              <a:t>Valore aggiunto e ricadute economiche della Rete</a:t>
            </a:r>
          </a:p>
          <a:p>
            <a:pPr algn="just"/>
            <a:endParaRPr lang="it-IT" dirty="0" smtClean="0"/>
          </a:p>
          <a:p>
            <a:pPr algn="just"/>
            <a:r>
              <a:rPr lang="it-IT" dirty="0" smtClean="0"/>
              <a:t>La Rete, proseguendo nel perseguimento degli obiettivi, è determinata a porsi come modello replicabile o comunque suscettibile di stimolare nuove adesioni.</a:t>
            </a:r>
          </a:p>
          <a:p>
            <a:pPr algn="just"/>
            <a:r>
              <a:rPr lang="it-IT" dirty="0" smtClean="0"/>
              <a:t>Conseguentemente, la diffusione dell’iniziativa è in grado di attivare un processo che implica nuovi investimenti con riflessi occupazionali, diretti ed indiretti, sia sulla filiera che sul versante delle competenze tecniche ed amministrative connesse all’attività </a:t>
            </a:r>
            <a:r>
              <a:rPr lang="it-IT" dirty="0" err="1" smtClean="0"/>
              <a:t>regolatoria</a:t>
            </a:r>
            <a:r>
              <a:rPr lang="it-IT" dirty="0" smtClean="0"/>
              <a:t>.</a:t>
            </a:r>
          </a:p>
          <a:p>
            <a:pPr algn="just"/>
            <a:endParaRPr lang="it-IT" dirty="0" smtClean="0"/>
          </a:p>
        </p:txBody>
      </p:sp>
      <p:pic>
        <p:nvPicPr>
          <p:cNvPr id="12" name="Immagine 11" descr="Corin_quadretto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04198" y="754911"/>
            <a:ext cx="454467" cy="467834"/>
          </a:xfrm>
          <a:prstGeom prst="rect">
            <a:avLst/>
          </a:prstGeom>
        </p:spPr>
      </p:pic>
      <p:pic>
        <p:nvPicPr>
          <p:cNvPr id="14" name="Immagine 13" descr="Tutti i loghi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9075" y="4791075"/>
            <a:ext cx="8705850" cy="1076325"/>
          </a:xfrm>
          <a:prstGeom prst="rect">
            <a:avLst/>
          </a:prstGeom>
        </p:spPr>
      </p:pic>
      <p:pic>
        <p:nvPicPr>
          <p:cNvPr id="17" name="Immagine 16" descr="3472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43809" y="2924175"/>
            <a:ext cx="3399167" cy="18669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Immagine 27" descr="Tutti i loghi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241" y="4854575"/>
            <a:ext cx="8705850" cy="1076325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0" y="5867400"/>
            <a:ext cx="9144000" cy="373063"/>
          </a:xfrm>
          <a:prstGeom prst="rect">
            <a:avLst/>
          </a:prstGeom>
          <a:solidFill>
            <a:srgbClr val="077515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2051" name="Picture 1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80238" y="5976938"/>
            <a:ext cx="1689100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Rectangle 15"/>
          <p:cNvSpPr/>
          <p:nvPr/>
        </p:nvSpPr>
        <p:spPr>
          <a:xfrm>
            <a:off x="0" y="0"/>
            <a:ext cx="9144000" cy="373063"/>
          </a:xfrm>
          <a:prstGeom prst="rect">
            <a:avLst/>
          </a:prstGeom>
          <a:solidFill>
            <a:srgbClr val="077515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53" name="CasellaDiTesto 1"/>
          <p:cNvSpPr txBox="1">
            <a:spLocks noChangeArrowheads="1"/>
          </p:cNvSpPr>
          <p:nvPr/>
        </p:nvSpPr>
        <p:spPr bwMode="auto">
          <a:xfrm>
            <a:off x="4081463" y="5915025"/>
            <a:ext cx="28987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it-IT" sz="1200">
                <a:solidFill>
                  <a:schemeClr val="bg1"/>
                </a:solidFill>
                <a:latin typeface="SF Old Republic" pitchFamily="2" charset="0"/>
              </a:rPr>
              <a:t>LOMBARDIA. CRESCIAMOLA INSIEME.</a:t>
            </a:r>
          </a:p>
        </p:txBody>
      </p:sp>
      <p:sp>
        <p:nvSpPr>
          <p:cNvPr id="2054" name="CasellaDiTesto 5"/>
          <p:cNvSpPr txBox="1">
            <a:spLocks noChangeArrowheads="1"/>
          </p:cNvSpPr>
          <p:nvPr/>
        </p:nvSpPr>
        <p:spPr bwMode="auto">
          <a:xfrm>
            <a:off x="4378325" y="47625"/>
            <a:ext cx="4291013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r"/>
            <a:r>
              <a:rPr lang="it-IT" sz="1200">
                <a:solidFill>
                  <a:schemeClr val="bg1"/>
                </a:solidFill>
                <a:latin typeface="SF Old Republic" pitchFamily="2" charset="0"/>
              </a:rPr>
              <a:t>INDUSTRIA, ARTIGIANATO, EDILIZIA E COOPERAZIONE</a:t>
            </a:r>
          </a:p>
        </p:txBody>
      </p:sp>
      <p:sp>
        <p:nvSpPr>
          <p:cNvPr id="2056" name="CasellaDiTesto 7"/>
          <p:cNvSpPr txBox="1">
            <a:spLocks noChangeArrowheads="1"/>
          </p:cNvSpPr>
          <p:nvPr/>
        </p:nvSpPr>
        <p:spPr bwMode="auto">
          <a:xfrm>
            <a:off x="520700" y="5930900"/>
            <a:ext cx="2212975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300">
                <a:solidFill>
                  <a:schemeClr val="bg1"/>
                </a:solidFill>
                <a:latin typeface="SF Old Republic" pitchFamily="2" charset="0"/>
              </a:rPr>
              <a:t>Milano, 7 novembre 2012</a:t>
            </a:r>
          </a:p>
          <a:p>
            <a:endParaRPr lang="it-IT" sz="1400">
              <a:solidFill>
                <a:schemeClr val="bg1"/>
              </a:solidFill>
            </a:endParaRPr>
          </a:p>
        </p:txBody>
      </p:sp>
      <p:pic>
        <p:nvPicPr>
          <p:cNvPr id="9" name="Immagine 8" descr="Logo_CORIN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241" y="6296025"/>
            <a:ext cx="1087299" cy="561975"/>
          </a:xfrm>
          <a:prstGeom prst="rect">
            <a:avLst/>
          </a:prstGeom>
        </p:spPr>
      </p:pic>
      <p:sp>
        <p:nvSpPr>
          <p:cNvPr id="10" name="CasellaDiTesto 9"/>
          <p:cNvSpPr txBox="1"/>
          <p:nvPr/>
        </p:nvSpPr>
        <p:spPr>
          <a:xfrm>
            <a:off x="1270540" y="6433106"/>
            <a:ext cx="56218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b="1" dirty="0" smtClean="0"/>
              <a:t>Contratto di Rete per il recupero degli inerti da demolizione e costruzione</a:t>
            </a:r>
            <a:endParaRPr lang="it-IT" sz="1400" b="1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329609" y="778984"/>
            <a:ext cx="83397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it-IT" dirty="0" smtClean="0"/>
          </a:p>
          <a:p>
            <a:pPr algn="just"/>
            <a:endParaRPr lang="it-IT" dirty="0" smtClean="0"/>
          </a:p>
        </p:txBody>
      </p:sp>
      <p:graphicFrame>
        <p:nvGraphicFramePr>
          <p:cNvPr id="20" name="Diagramma 19"/>
          <p:cNvGraphicFramePr/>
          <p:nvPr/>
        </p:nvGraphicFramePr>
        <p:xfrm>
          <a:off x="1460205" y="778984"/>
          <a:ext cx="5748669" cy="44721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pic>
        <p:nvPicPr>
          <p:cNvPr id="26" name="Immagine 25" descr="Logo_CORIN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33874" y="2938684"/>
            <a:ext cx="888902" cy="60605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945</TotalTime>
  <Words>1033</Words>
  <Application>Microsoft Office PowerPoint</Application>
  <PresentationFormat>Presentazione su schermo (4:3)</PresentationFormat>
  <Paragraphs>118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1" baseType="lpstr">
      <vt:lpstr>Office Theme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 P</dc:creator>
  <cp:lastModifiedBy>Maria Lucia Demuro - CONFINDUSTRIA Mantova</cp:lastModifiedBy>
  <cp:revision>90</cp:revision>
  <dcterms:created xsi:type="dcterms:W3CDTF">2012-02-13T14:54:12Z</dcterms:created>
  <dcterms:modified xsi:type="dcterms:W3CDTF">2012-11-29T10:03:23Z</dcterms:modified>
</cp:coreProperties>
</file>